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slide+xml" PartName="/ppt/slides/slide57.xml"/>
  <Override ContentType="application/vnd.openxmlformats-officedocument.presentationml.slide+xml" PartName="/ppt/slides/slide58.xml"/>
  <Override ContentType="application/vnd.openxmlformats-officedocument.presentationml.slide+xml" PartName="/ppt/slides/slide59.xml"/>
  <Override ContentType="application/vnd.openxmlformats-officedocument.presentationml.slide+xml" PartName="/ppt/slides/slide60.xml"/>
  <Override ContentType="application/vnd.openxmlformats-officedocument.presentationml.slide+xml" PartName="/ppt/slides/slide61.xml"/>
  <Override ContentType="application/vnd.openxmlformats-officedocument.presentationml.slide+xml" PartName="/ppt/slides/slide62.xml"/>
  <Override ContentType="application/vnd.openxmlformats-officedocument.presentationml.slide+xml" PartName="/ppt/slides/slide63.xml"/>
  <Override ContentType="application/vnd.openxmlformats-officedocument.presentationml.slide+xml" PartName="/ppt/slides/slide64.xml"/>
  <Override ContentType="application/vnd.openxmlformats-officedocument.presentationml.slide+xml" PartName="/ppt/slides/slide65.xml"/>
  <Override ContentType="application/vnd.openxmlformats-officedocument.presentationml.slide+xml" PartName="/ppt/slides/slide66.xml"/>
  <Override ContentType="application/vnd.openxmlformats-officedocument.presentationml.slide+xml" PartName="/ppt/slides/slide6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  <p:sldId id="277" r:id="rId49"/>
    <p:sldId id="278" r:id="rId50"/>
    <p:sldId id="279" r:id="rId51"/>
    <p:sldId id="280" r:id="rId52"/>
    <p:sldId id="281" r:id="rId53"/>
    <p:sldId id="282" r:id="rId54"/>
    <p:sldId id="283" r:id="rId55"/>
    <p:sldId id="284" r:id="rId56"/>
    <p:sldId id="285" r:id="rId57"/>
    <p:sldId id="286" r:id="rId58"/>
    <p:sldId id="287" r:id="rId59"/>
    <p:sldId id="288" r:id="rId60"/>
    <p:sldId id="289" r:id="rId61"/>
    <p:sldId id="290" r:id="rId62"/>
    <p:sldId id="291" r:id="rId63"/>
    <p:sldId id="292" r:id="rId64"/>
    <p:sldId id="293" r:id="rId65"/>
    <p:sldId id="294" r:id="rId66"/>
    <p:sldId id="295" r:id="rId67"/>
    <p:sldId id="296" r:id="rId68"/>
    <p:sldId id="297" r:id="rId69"/>
    <p:sldId id="298" r:id="rId70"/>
    <p:sldId id="299" r:id="rId71"/>
    <p:sldId id="300" r:id="rId72"/>
    <p:sldId id="301" r:id="rId73"/>
    <p:sldId id="302" r:id="rId74"/>
    <p:sldId id="303" r:id="rId75"/>
    <p:sldId id="304" r:id="rId76"/>
    <p:sldId id="305" r:id="rId77"/>
    <p:sldId id="306" r:id="rId78"/>
    <p:sldId id="307" r:id="rId79"/>
    <p:sldId id="308" r:id="rId80"/>
    <p:sldId id="309" r:id="rId81"/>
    <p:sldId id="310" r:id="rId82"/>
    <p:sldId id="311" r:id="rId83"/>
    <p:sldId id="312" r:id="rId84"/>
    <p:sldId id="313" r:id="rId85"/>
    <p:sldId id="314" r:id="rId86"/>
    <p:sldId id="315" r:id="rId87"/>
    <p:sldId id="316" r:id="rId88"/>
    <p:sldId id="317" r:id="rId89"/>
    <p:sldId id="318" r:id="rId90"/>
    <p:sldId id="319" r:id="rId91"/>
    <p:sldId id="320" r:id="rId92"/>
    <p:sldId id="321" r:id="rId93"/>
    <p:sldId id="322" r:id="rId9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ontserrat Light" charset="1" panose="00000400000000000000"/>
      <p:regular r:id="rId10"/>
    </p:embeddedFont>
    <p:embeddedFont>
      <p:font typeface="Montserrat Light Bold" charset="1" panose="00000800000000000000"/>
      <p:regular r:id="rId11"/>
    </p:embeddedFont>
    <p:embeddedFont>
      <p:font typeface="Montserrat Light Italics" charset="1" panose="00000400000000000000"/>
      <p:regular r:id="rId12"/>
    </p:embeddedFont>
    <p:embeddedFont>
      <p:font typeface="Montserrat Light Bold Italics" charset="1" panose="00000800000000000000"/>
      <p:regular r:id="rId13"/>
    </p:embeddedFont>
    <p:embeddedFont>
      <p:font typeface="Codec Pro ExtraBold" charset="1" panose="00000700000000000000"/>
      <p:regular r:id="rId14"/>
    </p:embeddedFont>
    <p:embeddedFont>
      <p:font typeface="Codec Pro ExtraBold Bold" charset="1" panose="00000900000000000000"/>
      <p:regular r:id="rId15"/>
    </p:embeddedFont>
    <p:embeddedFont>
      <p:font typeface="Open Sauce" charset="1" panose="00000500000000000000"/>
      <p:regular r:id="rId16"/>
    </p:embeddedFont>
    <p:embeddedFont>
      <p:font typeface="Open Sauce Bold" charset="1" panose="00000800000000000000"/>
      <p:regular r:id="rId17"/>
    </p:embeddedFont>
    <p:embeddedFont>
      <p:font typeface="Open Sauce Italics" charset="1" panose="00000500000000000000"/>
      <p:regular r:id="rId18"/>
    </p:embeddedFont>
    <p:embeddedFont>
      <p:font typeface="Open Sauce Bold Italics" charset="1" panose="00000800000000000000"/>
      <p:regular r:id="rId19"/>
    </p:embeddedFont>
    <p:embeddedFont>
      <p:font typeface="Open Sauce Light" charset="1" panose="00000400000000000000"/>
      <p:regular r:id="rId20"/>
    </p:embeddedFont>
    <p:embeddedFont>
      <p:font typeface="Open Sauce Light Italics" charset="1" panose="00000400000000000000"/>
      <p:regular r:id="rId21"/>
    </p:embeddedFont>
    <p:embeddedFont>
      <p:font typeface="Open Sauce Medium" charset="1" panose="00000600000000000000"/>
      <p:regular r:id="rId22"/>
    </p:embeddedFont>
    <p:embeddedFont>
      <p:font typeface="Open Sauce Medium Italics" charset="1" panose="00000600000000000000"/>
      <p:regular r:id="rId23"/>
    </p:embeddedFont>
    <p:embeddedFont>
      <p:font typeface="Open Sauce Semi-Bold" charset="1" panose="00000700000000000000"/>
      <p:regular r:id="rId24"/>
    </p:embeddedFont>
    <p:embeddedFont>
      <p:font typeface="Open Sauce Semi-Bold Italics" charset="1" panose="00000700000000000000"/>
      <p:regular r:id="rId25"/>
    </p:embeddedFont>
    <p:embeddedFont>
      <p:font typeface="Open Sauce Heavy" charset="1" panose="00000A00000000000000"/>
      <p:regular r:id="rId26"/>
    </p:embeddedFont>
    <p:embeddedFont>
      <p:font typeface="Open Sauce Heavy Italics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40" Target="slides/slide13.xml" Type="http://schemas.openxmlformats.org/officeDocument/2006/relationships/slide"/><Relationship Id="rId41" Target="slides/slide14.xml" Type="http://schemas.openxmlformats.org/officeDocument/2006/relationships/slide"/><Relationship Id="rId42" Target="slides/slide15.xml" Type="http://schemas.openxmlformats.org/officeDocument/2006/relationships/slide"/><Relationship Id="rId43" Target="slides/slide16.xml" Type="http://schemas.openxmlformats.org/officeDocument/2006/relationships/slide"/><Relationship Id="rId44" Target="slides/slide17.xml" Type="http://schemas.openxmlformats.org/officeDocument/2006/relationships/slide"/><Relationship Id="rId45" Target="slides/slide18.xml" Type="http://schemas.openxmlformats.org/officeDocument/2006/relationships/slide"/><Relationship Id="rId46" Target="slides/slide19.xml" Type="http://schemas.openxmlformats.org/officeDocument/2006/relationships/slide"/><Relationship Id="rId47" Target="slides/slide20.xml" Type="http://schemas.openxmlformats.org/officeDocument/2006/relationships/slide"/><Relationship Id="rId48" Target="slides/slide21.xml" Type="http://schemas.openxmlformats.org/officeDocument/2006/relationships/slide"/><Relationship Id="rId49" Target="slides/slide22.xml" Type="http://schemas.openxmlformats.org/officeDocument/2006/relationships/slide"/><Relationship Id="rId5" Target="tableStyles.xml" Type="http://schemas.openxmlformats.org/officeDocument/2006/relationships/tableStyles"/><Relationship Id="rId50" Target="slides/slide23.xml" Type="http://schemas.openxmlformats.org/officeDocument/2006/relationships/slide"/><Relationship Id="rId51" Target="slides/slide24.xml" Type="http://schemas.openxmlformats.org/officeDocument/2006/relationships/slide"/><Relationship Id="rId52" Target="slides/slide25.xml" Type="http://schemas.openxmlformats.org/officeDocument/2006/relationships/slide"/><Relationship Id="rId53" Target="slides/slide26.xml" Type="http://schemas.openxmlformats.org/officeDocument/2006/relationships/slide"/><Relationship Id="rId54" Target="slides/slide27.xml" Type="http://schemas.openxmlformats.org/officeDocument/2006/relationships/slide"/><Relationship Id="rId55" Target="slides/slide28.xml" Type="http://schemas.openxmlformats.org/officeDocument/2006/relationships/slide"/><Relationship Id="rId56" Target="slides/slide29.xml" Type="http://schemas.openxmlformats.org/officeDocument/2006/relationships/slide"/><Relationship Id="rId57" Target="slides/slide30.xml" Type="http://schemas.openxmlformats.org/officeDocument/2006/relationships/slide"/><Relationship Id="rId58" Target="slides/slide31.xml" Type="http://schemas.openxmlformats.org/officeDocument/2006/relationships/slide"/><Relationship Id="rId59" Target="slides/slide32.xml" Type="http://schemas.openxmlformats.org/officeDocument/2006/relationships/slide"/><Relationship Id="rId6" Target="fonts/font6.fntdata" Type="http://schemas.openxmlformats.org/officeDocument/2006/relationships/font"/><Relationship Id="rId60" Target="slides/slide33.xml" Type="http://schemas.openxmlformats.org/officeDocument/2006/relationships/slide"/><Relationship Id="rId61" Target="slides/slide34.xml" Type="http://schemas.openxmlformats.org/officeDocument/2006/relationships/slide"/><Relationship Id="rId62" Target="slides/slide35.xml" Type="http://schemas.openxmlformats.org/officeDocument/2006/relationships/slide"/><Relationship Id="rId63" Target="slides/slide36.xml" Type="http://schemas.openxmlformats.org/officeDocument/2006/relationships/slide"/><Relationship Id="rId64" Target="slides/slide37.xml" Type="http://schemas.openxmlformats.org/officeDocument/2006/relationships/slide"/><Relationship Id="rId65" Target="slides/slide38.xml" Type="http://schemas.openxmlformats.org/officeDocument/2006/relationships/slide"/><Relationship Id="rId66" Target="slides/slide39.xml" Type="http://schemas.openxmlformats.org/officeDocument/2006/relationships/slide"/><Relationship Id="rId67" Target="slides/slide40.xml" Type="http://schemas.openxmlformats.org/officeDocument/2006/relationships/slide"/><Relationship Id="rId68" Target="slides/slide41.xml" Type="http://schemas.openxmlformats.org/officeDocument/2006/relationships/slide"/><Relationship Id="rId69" Target="slides/slide42.xml" Type="http://schemas.openxmlformats.org/officeDocument/2006/relationships/slide"/><Relationship Id="rId7" Target="fonts/font7.fntdata" Type="http://schemas.openxmlformats.org/officeDocument/2006/relationships/font"/><Relationship Id="rId70" Target="slides/slide43.xml" Type="http://schemas.openxmlformats.org/officeDocument/2006/relationships/slide"/><Relationship Id="rId71" Target="slides/slide44.xml" Type="http://schemas.openxmlformats.org/officeDocument/2006/relationships/slide"/><Relationship Id="rId72" Target="slides/slide45.xml" Type="http://schemas.openxmlformats.org/officeDocument/2006/relationships/slide"/><Relationship Id="rId73" Target="slides/slide46.xml" Type="http://schemas.openxmlformats.org/officeDocument/2006/relationships/slide"/><Relationship Id="rId74" Target="slides/slide47.xml" Type="http://schemas.openxmlformats.org/officeDocument/2006/relationships/slide"/><Relationship Id="rId75" Target="slides/slide48.xml" Type="http://schemas.openxmlformats.org/officeDocument/2006/relationships/slide"/><Relationship Id="rId76" Target="slides/slide49.xml" Type="http://schemas.openxmlformats.org/officeDocument/2006/relationships/slide"/><Relationship Id="rId77" Target="slides/slide50.xml" Type="http://schemas.openxmlformats.org/officeDocument/2006/relationships/slide"/><Relationship Id="rId78" Target="slides/slide51.xml" Type="http://schemas.openxmlformats.org/officeDocument/2006/relationships/slide"/><Relationship Id="rId79" Target="slides/slide52.xml" Type="http://schemas.openxmlformats.org/officeDocument/2006/relationships/slide"/><Relationship Id="rId8" Target="fonts/font8.fntdata" Type="http://schemas.openxmlformats.org/officeDocument/2006/relationships/font"/><Relationship Id="rId80" Target="slides/slide53.xml" Type="http://schemas.openxmlformats.org/officeDocument/2006/relationships/slide"/><Relationship Id="rId81" Target="slides/slide54.xml" Type="http://schemas.openxmlformats.org/officeDocument/2006/relationships/slide"/><Relationship Id="rId82" Target="slides/slide55.xml" Type="http://schemas.openxmlformats.org/officeDocument/2006/relationships/slide"/><Relationship Id="rId83" Target="slides/slide56.xml" Type="http://schemas.openxmlformats.org/officeDocument/2006/relationships/slide"/><Relationship Id="rId84" Target="slides/slide57.xml" Type="http://schemas.openxmlformats.org/officeDocument/2006/relationships/slide"/><Relationship Id="rId85" Target="slides/slide58.xml" Type="http://schemas.openxmlformats.org/officeDocument/2006/relationships/slide"/><Relationship Id="rId86" Target="slides/slide59.xml" Type="http://schemas.openxmlformats.org/officeDocument/2006/relationships/slide"/><Relationship Id="rId87" Target="slides/slide60.xml" Type="http://schemas.openxmlformats.org/officeDocument/2006/relationships/slide"/><Relationship Id="rId88" Target="slides/slide61.xml" Type="http://schemas.openxmlformats.org/officeDocument/2006/relationships/slide"/><Relationship Id="rId89" Target="slides/slide62.xml" Type="http://schemas.openxmlformats.org/officeDocument/2006/relationships/slide"/><Relationship Id="rId9" Target="fonts/font9.fntdata" Type="http://schemas.openxmlformats.org/officeDocument/2006/relationships/font"/><Relationship Id="rId90" Target="slides/slide63.xml" Type="http://schemas.openxmlformats.org/officeDocument/2006/relationships/slide"/><Relationship Id="rId91" Target="slides/slide64.xml" Type="http://schemas.openxmlformats.org/officeDocument/2006/relationships/slide"/><Relationship Id="rId92" Target="slides/slide65.xml" Type="http://schemas.openxmlformats.org/officeDocument/2006/relationships/slide"/><Relationship Id="rId93" Target="slides/slide66.xml" Type="http://schemas.openxmlformats.org/officeDocument/2006/relationships/slide"/><Relationship Id="rId94" Target="slides/slide67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svg>
</file>

<file path=ppt/media/image68.png>
</file>

<file path=ppt/media/image69.svg>
</file>

<file path=ppt/media/image7.jpe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/Relationships>
</file>

<file path=ppt/slides/_rels/slide2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30.png" Type="http://schemas.openxmlformats.org/officeDocument/2006/relationships/image"/></Relationships>
</file>

<file path=ppt/slides/_rels/slide2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/Relationships>
</file>

<file path=ppt/slides/_rels/slide2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/Relationships>
</file>

<file path=ppt/slides/_rels/slide2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/Relationships>
</file>

<file path=ppt/slides/_rels/slide2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31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/Relationships>
</file>

<file path=ppt/slides/_rels/slide3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32.png" Type="http://schemas.openxmlformats.org/officeDocument/2006/relationships/image"/></Relationships>
</file>

<file path=ppt/slides/_rels/slide3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33.png" Type="http://schemas.openxmlformats.org/officeDocument/2006/relationships/image"/></Relationships>
</file>

<file path=ppt/slides/_rels/slide3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34.png" Type="http://schemas.openxmlformats.org/officeDocument/2006/relationships/image"/></Relationships>
</file>

<file path=ppt/slides/_rels/slide3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3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3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/Relationships>
</file>

<file path=ppt/slides/_rels/slide3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3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36.png" Type="http://schemas.openxmlformats.org/officeDocument/2006/relationships/image"/></Relationships>
</file>

<file path=ppt/slides/_rels/slide3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3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3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4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4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38.png" Type="http://schemas.openxmlformats.org/officeDocument/2006/relationships/image"/></Relationships>
</file>

<file path=ppt/slides/_rels/slide4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4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39.png" Type="http://schemas.openxmlformats.org/officeDocument/2006/relationships/image"/><Relationship Id="rId6" Target="../media/image40.png" Type="http://schemas.openxmlformats.org/officeDocument/2006/relationships/image"/></Relationships>
</file>

<file path=ppt/slides/_rels/slide4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4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41.png" Type="http://schemas.openxmlformats.org/officeDocument/2006/relationships/image"/><Relationship Id="rId6" Target="../media/image42.png" Type="http://schemas.openxmlformats.org/officeDocument/2006/relationships/image"/></Relationships>
</file>

<file path=ppt/slides/_rels/slide4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4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43.png" Type="http://schemas.openxmlformats.org/officeDocument/2006/relationships/image"/></Relationships>
</file>

<file path=ppt/slides/_rels/slide4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44.png" Type="http://schemas.openxmlformats.org/officeDocument/2006/relationships/image"/></Relationships>
</file>

<file path=ppt/slides/_rels/slide4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7.jpe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5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5.png" Type="http://schemas.openxmlformats.org/officeDocument/2006/relationships/image"/><Relationship Id="rId6" Target="../media/image46.svg" Type="http://schemas.openxmlformats.org/officeDocument/2006/relationships/image"/></Relationships>
</file>

<file path=ppt/slides/_rels/slide5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5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4.svg" Type="http://schemas.openxmlformats.org/officeDocument/2006/relationships/image"/><Relationship Id="rId2" Target="../media/image7.jpeg" Type="http://schemas.openxmlformats.org/officeDocument/2006/relationships/image"/><Relationship Id="rId3" Target="../media/image47.png" Type="http://schemas.openxmlformats.org/officeDocument/2006/relationships/image"/><Relationship Id="rId4" Target="../media/image48.svg" Type="http://schemas.openxmlformats.org/officeDocument/2006/relationships/image"/><Relationship Id="rId5" Target="../media/image49.png" Type="http://schemas.openxmlformats.org/officeDocument/2006/relationships/image"/><Relationship Id="rId6" Target="../media/image50.svg" Type="http://schemas.openxmlformats.org/officeDocument/2006/relationships/image"/><Relationship Id="rId7" Target="../media/image51.png" Type="http://schemas.openxmlformats.org/officeDocument/2006/relationships/image"/><Relationship Id="rId8" Target="../media/image52.svg" Type="http://schemas.openxmlformats.org/officeDocument/2006/relationships/image"/><Relationship Id="rId9" Target="../media/image53.png" Type="http://schemas.openxmlformats.org/officeDocument/2006/relationships/image"/></Relationships>
</file>

<file path=ppt/slides/_rels/slide5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5.png" Type="http://schemas.openxmlformats.org/officeDocument/2006/relationships/image"/><Relationship Id="rId3" Target="../media/image46.svg" Type="http://schemas.openxmlformats.org/officeDocument/2006/relationships/image"/><Relationship Id="rId4" Target="../media/image55.png" Type="http://schemas.openxmlformats.org/officeDocument/2006/relationships/image"/><Relationship Id="rId5" Target="../media/image56.svg" Type="http://schemas.openxmlformats.org/officeDocument/2006/relationships/image"/><Relationship Id="rId6" Target="../media/image57.png" Type="http://schemas.openxmlformats.org/officeDocument/2006/relationships/image"/><Relationship Id="rId7" Target="../media/image58.svg" Type="http://schemas.openxmlformats.org/officeDocument/2006/relationships/image"/></Relationships>
</file>

<file path=ppt/slides/_rels/slide5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59.png" Type="http://schemas.openxmlformats.org/officeDocument/2006/relationships/image"/></Relationships>
</file>

<file path=ppt/slides/_rels/slide5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60.png" Type="http://schemas.openxmlformats.org/officeDocument/2006/relationships/image"/></Relationships>
</file>

<file path=ppt/slides/_rels/slide5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61.png" Type="http://schemas.openxmlformats.org/officeDocument/2006/relationships/image"/></Relationships>
</file>

<file path=ppt/slides/_rels/slide5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62.png" Type="http://schemas.openxmlformats.org/officeDocument/2006/relationships/image"/></Relationships>
</file>

<file path=ppt/slides/_rels/slide5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5.png" Type="http://schemas.openxmlformats.org/officeDocument/2006/relationships/image"/><Relationship Id="rId6" Target="../media/image46.svg" Type="http://schemas.openxmlformats.org/officeDocument/2006/relationships/image"/><Relationship Id="rId7" Target="../media/image57.png" Type="http://schemas.openxmlformats.org/officeDocument/2006/relationships/image"/><Relationship Id="rId8" Target="../media/image58.svg" Type="http://schemas.openxmlformats.org/officeDocument/2006/relationships/image"/></Relationships>
</file>

<file path=ppt/slides/_rels/slide5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/Relationships>
</file>

<file path=ppt/slides/_rels/slide6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63.png" Type="http://schemas.openxmlformats.org/officeDocument/2006/relationships/image"/></Relationships>
</file>

<file path=ppt/slides/_rels/slide6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6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64.png" Type="http://schemas.openxmlformats.org/officeDocument/2006/relationships/image"/></Relationships>
</file>

<file path=ppt/slides/_rels/slide6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65.png" Type="http://schemas.openxmlformats.org/officeDocument/2006/relationships/image"/></Relationships>
</file>

<file path=ppt/slides/_rels/slide6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6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4.png" Type="http://schemas.openxmlformats.org/officeDocument/2006/relationships/image"/><Relationship Id="rId11" Target="../media/image75.svg" Type="http://schemas.openxmlformats.org/officeDocument/2006/relationships/image"/><Relationship Id="rId2" Target="../media/image66.png" Type="http://schemas.openxmlformats.org/officeDocument/2006/relationships/image"/><Relationship Id="rId3" Target="../media/image67.svg" Type="http://schemas.openxmlformats.org/officeDocument/2006/relationships/image"/><Relationship Id="rId4" Target="../media/image68.png" Type="http://schemas.openxmlformats.org/officeDocument/2006/relationships/image"/><Relationship Id="rId5" Target="../media/image69.svg" Type="http://schemas.openxmlformats.org/officeDocument/2006/relationships/image"/><Relationship Id="rId6" Target="../media/image70.png" Type="http://schemas.openxmlformats.org/officeDocument/2006/relationships/image"/><Relationship Id="rId7" Target="../media/image71.svg" Type="http://schemas.openxmlformats.org/officeDocument/2006/relationships/image"/><Relationship Id="rId8" Target="../media/image72.png" Type="http://schemas.openxmlformats.org/officeDocument/2006/relationships/image"/><Relationship Id="rId9" Target="../media/image73.svg" Type="http://schemas.openxmlformats.org/officeDocument/2006/relationships/image"/></Relationships>
</file>

<file path=ppt/slides/_rels/slide6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6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3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../media/image24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974764" y="-207071"/>
            <a:ext cx="3086100" cy="11299900"/>
            <a:chOff x="0" y="0"/>
            <a:chExt cx="812800" cy="29761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2976105"/>
            </a:xfrm>
            <a:custGeom>
              <a:avLst/>
              <a:gdLst/>
              <a:ahLst/>
              <a:cxnLst/>
              <a:rect r="r" b="b" t="t" l="l"/>
              <a:pathLst>
                <a:path h="297610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384715" y="9009597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76329" y="580047"/>
            <a:ext cx="5482971" cy="9023371"/>
          </a:xfrm>
          <a:custGeom>
            <a:avLst/>
            <a:gdLst/>
            <a:ahLst/>
            <a:cxnLst/>
            <a:rect r="r" b="b" t="t" l="l"/>
            <a:pathLst>
              <a:path h="9023371" w="5482971">
                <a:moveTo>
                  <a:pt x="0" y="0"/>
                </a:moveTo>
                <a:lnTo>
                  <a:pt x="5482971" y="0"/>
                </a:lnTo>
                <a:lnTo>
                  <a:pt x="5482971" y="9023371"/>
                </a:lnTo>
                <a:lnTo>
                  <a:pt x="0" y="90233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2285" t="0" r="-32285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1543050" y="-558218"/>
            <a:ext cx="3086100" cy="11299900"/>
            <a:chOff x="0" y="0"/>
            <a:chExt cx="812800" cy="297610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2976105"/>
            </a:xfrm>
            <a:custGeom>
              <a:avLst/>
              <a:gdLst/>
              <a:ahLst/>
              <a:cxnLst/>
              <a:rect r="r" b="b" t="t" l="l"/>
              <a:pathLst>
                <a:path h="297610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27773" y="4163622"/>
            <a:ext cx="110236" cy="2818996"/>
            <a:chOff x="0" y="0"/>
            <a:chExt cx="26312" cy="67285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6312" cy="672855"/>
            </a:xfrm>
            <a:custGeom>
              <a:avLst/>
              <a:gdLst/>
              <a:ahLst/>
              <a:cxnLst/>
              <a:rect r="r" b="b" t="t" l="l"/>
              <a:pathLst>
                <a:path h="672855" w="26312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52928" y="3206708"/>
            <a:ext cx="3459096" cy="569486"/>
            <a:chOff x="0" y="0"/>
            <a:chExt cx="825638" cy="13592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25638" cy="135928"/>
            </a:xfrm>
            <a:custGeom>
              <a:avLst/>
              <a:gdLst/>
              <a:ahLst/>
              <a:cxnLst/>
              <a:rect r="r" b="b" t="t" l="l"/>
              <a:pathLst>
                <a:path h="135928" w="825638">
                  <a:moveTo>
                    <a:pt x="40286" y="0"/>
                  </a:moveTo>
                  <a:lnTo>
                    <a:pt x="785351" y="0"/>
                  </a:lnTo>
                  <a:cubicBezTo>
                    <a:pt x="807601" y="0"/>
                    <a:pt x="825638" y="18037"/>
                    <a:pt x="825638" y="40286"/>
                  </a:cubicBezTo>
                  <a:lnTo>
                    <a:pt x="825638" y="95642"/>
                  </a:lnTo>
                  <a:cubicBezTo>
                    <a:pt x="825638" y="117891"/>
                    <a:pt x="807601" y="135928"/>
                    <a:pt x="785351" y="135928"/>
                  </a:cubicBezTo>
                  <a:lnTo>
                    <a:pt x="40286" y="135928"/>
                  </a:lnTo>
                  <a:cubicBezTo>
                    <a:pt x="18037" y="135928"/>
                    <a:pt x="0" y="117891"/>
                    <a:pt x="0" y="95642"/>
                  </a:cubicBezTo>
                  <a:lnTo>
                    <a:pt x="0" y="40286"/>
                  </a:lnTo>
                  <a:cubicBezTo>
                    <a:pt x="0" y="18037"/>
                    <a:pt x="18037" y="0"/>
                    <a:pt x="40286" y="0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825638" cy="154978"/>
            </a:xfrm>
            <a:prstGeom prst="rect">
              <a:avLst/>
            </a:prstGeom>
          </p:spPr>
          <p:txBody>
            <a:bodyPr anchor="ctr" rtlCol="false" tIns="56055" lIns="56055" bIns="56055" rIns="56055"/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Montserrat Light"/>
                </a:rPr>
                <a:t>2023/2024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-2777871" y="-207071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975245" y="269088"/>
            <a:ext cx="1507231" cy="1519225"/>
          </a:xfrm>
          <a:custGeom>
            <a:avLst/>
            <a:gdLst/>
            <a:ahLst/>
            <a:cxnLst/>
            <a:rect r="r" b="b" t="t" l="l"/>
            <a:pathLst>
              <a:path h="1519225" w="1507231">
                <a:moveTo>
                  <a:pt x="0" y="0"/>
                </a:moveTo>
                <a:lnTo>
                  <a:pt x="1507231" y="0"/>
                </a:lnTo>
                <a:lnTo>
                  <a:pt x="1507231" y="1519224"/>
                </a:lnTo>
                <a:lnTo>
                  <a:pt x="0" y="151922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752928" y="5376204"/>
            <a:ext cx="8553855" cy="1002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45"/>
              </a:lnSpc>
            </a:pPr>
            <a:r>
              <a:rPr lang="en-US" sz="2889" spc="144">
                <a:solidFill>
                  <a:srgbClr val="000000"/>
                </a:solidFill>
                <a:latin typeface="Open Sauce"/>
              </a:rPr>
              <a:t>AI-Powered Recipe Recommendations for Sustainable Eating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52928" y="4050520"/>
            <a:ext cx="10756200" cy="1448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6"/>
              </a:lnSpc>
            </a:pPr>
            <a:r>
              <a:rPr lang="en-US" sz="10006">
                <a:solidFill>
                  <a:srgbClr val="1C5739"/>
                </a:solidFill>
                <a:latin typeface="Codec Pro ExtraBold"/>
              </a:rPr>
              <a:t>SUSTAINAMEAL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52928" y="9220200"/>
            <a:ext cx="8553855" cy="621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05"/>
              </a:lnSpc>
            </a:pPr>
            <a:r>
              <a:rPr lang="en-US" sz="1789" spc="89">
                <a:solidFill>
                  <a:srgbClr val="000000"/>
                </a:solidFill>
                <a:latin typeface="Open Sauce"/>
              </a:rPr>
              <a:t>Giovanni Tempesta</a:t>
            </a:r>
          </a:p>
          <a:p>
            <a:pPr>
              <a:lnSpc>
                <a:spcPts val="2505"/>
              </a:lnSpc>
            </a:pPr>
            <a:r>
              <a:rPr lang="en-US" sz="1789" spc="89">
                <a:solidFill>
                  <a:srgbClr val="000000"/>
                </a:solidFill>
                <a:latin typeface="Open Sauce"/>
              </a:rPr>
              <a:t>Michele Di Carlo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50435" y="2899740"/>
            <a:ext cx="9203906" cy="306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05"/>
              </a:lnSpc>
            </a:pPr>
            <a:r>
              <a:rPr lang="en-US" sz="1789" spc="89">
                <a:solidFill>
                  <a:srgbClr val="000000"/>
                </a:solidFill>
                <a:latin typeface="Open Sauce"/>
              </a:rPr>
              <a:t>Semantics in Intelligent Information Access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02205" y="3984773"/>
            <a:ext cx="11083591" cy="1974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DATASETS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59301" y="2824864"/>
            <a:ext cx="47625" cy="4637272"/>
            <a:chOff x="0" y="0"/>
            <a:chExt cx="12543" cy="122133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543" cy="1221339"/>
            </a:xfrm>
            <a:custGeom>
              <a:avLst/>
              <a:gdLst/>
              <a:ahLst/>
              <a:cxnLst/>
              <a:rect r="r" b="b" t="t" l="l"/>
              <a:pathLst>
                <a:path h="1221339" w="12543">
                  <a:moveTo>
                    <a:pt x="0" y="0"/>
                  </a:moveTo>
                  <a:lnTo>
                    <a:pt x="12543" y="0"/>
                  </a:lnTo>
                  <a:lnTo>
                    <a:pt x="12543" y="1221339"/>
                  </a:lnTo>
                  <a:lnTo>
                    <a:pt x="0" y="1221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2543" cy="1240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2057595" y="3517740"/>
            <a:ext cx="2732632" cy="3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1"/>
              </a:lnSpc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CSEL Dataset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58710" y="3402557"/>
            <a:ext cx="2732632" cy="797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1"/>
              </a:lnSpc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Recipes Dataset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91026" y="4505198"/>
            <a:ext cx="4468000" cy="250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The recipes in our dataset were obtained through a comprehensive web scraping</a:t>
            </a:r>
          </a:p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process. This involved systematically collecting data from various online culinary</a:t>
            </a:r>
          </a:p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websites and recipe databases.</a:t>
            </a:r>
          </a:p>
          <a:p>
            <a:pPr algn="ctr">
              <a:lnSpc>
                <a:spcPts val="254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1007201" y="4505198"/>
            <a:ext cx="4468000" cy="2186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The dataset comes from an elaboration of the SU-EATABLE Life(SEL) database,</a:t>
            </a:r>
          </a:p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which is a multilevel database on the carbon (CF) and water footprint (WF) values</a:t>
            </a:r>
          </a:p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of food raw materials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00681" y="628320"/>
            <a:ext cx="3717241" cy="102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7"/>
              </a:lnSpc>
            </a:pPr>
            <a:r>
              <a:rPr lang="en-US" sz="3041" spc="298">
                <a:solidFill>
                  <a:srgbClr val="231F20"/>
                </a:solidFill>
                <a:latin typeface="Open Sauce Bold"/>
              </a:rPr>
              <a:t>Datasets Description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02205" y="3984773"/>
            <a:ext cx="11083591" cy="1974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EDA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3448" y="374453"/>
            <a:ext cx="17021103" cy="3970203"/>
            <a:chOff x="0" y="0"/>
            <a:chExt cx="4482924" cy="10456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82924" cy="1045650"/>
            </a:xfrm>
            <a:custGeom>
              <a:avLst/>
              <a:gdLst/>
              <a:ahLst/>
              <a:cxnLst/>
              <a:rect r="r" b="b" t="t" l="l"/>
              <a:pathLst>
                <a:path h="1045650" w="4482924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482924" cy="106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67020" y="395051"/>
            <a:ext cx="16933642" cy="3949605"/>
          </a:xfrm>
          <a:custGeom>
            <a:avLst/>
            <a:gdLst/>
            <a:ahLst/>
            <a:cxnLst/>
            <a:rect r="r" b="b" t="t" l="l"/>
            <a:pathLst>
              <a:path h="3949605" w="16933642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-92914" r="0" b="-92914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616261" y="6044324"/>
            <a:ext cx="56303" cy="1597446"/>
            <a:chOff x="0" y="0"/>
            <a:chExt cx="18747" cy="53190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747" cy="531909"/>
            </a:xfrm>
            <a:custGeom>
              <a:avLst/>
              <a:gdLst/>
              <a:ahLst/>
              <a:cxnLst/>
              <a:rect r="r" b="b" t="t" l="l"/>
              <a:pathLst>
                <a:path h="531909" w="18747">
                  <a:moveTo>
                    <a:pt x="0" y="0"/>
                  </a:moveTo>
                  <a:lnTo>
                    <a:pt x="18747" y="0"/>
                  </a:lnTo>
                  <a:lnTo>
                    <a:pt x="18747" y="531909"/>
                  </a:lnTo>
                  <a:lnTo>
                    <a:pt x="0" y="53190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8747" cy="5509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604433" y="1121041"/>
            <a:ext cx="11058817" cy="1546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502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</a:rPr>
              <a:t>RECIPES 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35242" y="2867433"/>
            <a:ext cx="6617517" cy="418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461"/>
              </a:lnSpc>
              <a:spcBef>
                <a:spcPct val="0"/>
              </a:spcBef>
            </a:pPr>
            <a:r>
              <a:rPr lang="en-US" sz="2508" spc="245">
                <a:solidFill>
                  <a:srgbClr val="FFFFFF"/>
                </a:solidFill>
                <a:latin typeface="Open Sauce"/>
              </a:rPr>
              <a:t>Recipe Attributes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607478" y="6088125"/>
            <a:ext cx="47625" cy="1597446"/>
            <a:chOff x="0" y="0"/>
            <a:chExt cx="15858" cy="53190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858" cy="531909"/>
            </a:xfrm>
            <a:custGeom>
              <a:avLst/>
              <a:gdLst/>
              <a:ahLst/>
              <a:cxnLst/>
              <a:rect r="r" b="b" t="t" l="l"/>
              <a:pathLst>
                <a:path h="531909" w="15858">
                  <a:moveTo>
                    <a:pt x="0" y="0"/>
                  </a:moveTo>
                  <a:lnTo>
                    <a:pt x="15858" y="0"/>
                  </a:lnTo>
                  <a:lnTo>
                    <a:pt x="15858" y="531909"/>
                  </a:lnTo>
                  <a:lnTo>
                    <a:pt x="0" y="53190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15858" cy="5509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6213230" y="6358445"/>
            <a:ext cx="2595779" cy="307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5"/>
              </a:lnSpc>
            </a:pPr>
            <a:r>
              <a:rPr lang="en-US" sz="1852" spc="181">
                <a:solidFill>
                  <a:srgbClr val="231F20"/>
                </a:solidFill>
                <a:latin typeface="Open Sauce Bold"/>
              </a:rPr>
              <a:t>title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070685" y="6358445"/>
            <a:ext cx="2079017" cy="296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8"/>
              </a:lnSpc>
            </a:pPr>
            <a:r>
              <a:rPr lang="en-US" sz="1781" spc="174">
                <a:solidFill>
                  <a:srgbClr val="231F20"/>
                </a:solidFill>
                <a:latin typeface="Open Sauce Bold"/>
              </a:rPr>
              <a:t>recipe_id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438060" y="6358445"/>
            <a:ext cx="2161444" cy="307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5"/>
              </a:lnSpc>
            </a:pPr>
            <a:r>
              <a:rPr lang="en-US" sz="1852" spc="181">
                <a:solidFill>
                  <a:srgbClr val="231F20"/>
                </a:solidFill>
                <a:latin typeface="Open Sauce Bold"/>
              </a:rPr>
              <a:t>ingredients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0916" y="6823997"/>
            <a:ext cx="4578555" cy="232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446" spc="141">
                <a:solidFill>
                  <a:srgbClr val="231F20"/>
                </a:solidFill>
                <a:latin typeface="Open Sauce"/>
              </a:rPr>
              <a:t>A unique identifier for each recipe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859962" y="6832242"/>
            <a:ext cx="3534077" cy="243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3"/>
              </a:lnSpc>
            </a:pPr>
            <a:r>
              <a:rPr lang="en-US" sz="1458" spc="142">
                <a:solidFill>
                  <a:srgbClr val="231F20"/>
                </a:solidFill>
                <a:latin typeface="Open Sauce"/>
              </a:rPr>
              <a:t>The name of the recipe.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855128" y="6858274"/>
            <a:ext cx="3629465" cy="492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3"/>
              </a:lnSpc>
            </a:pPr>
            <a:r>
              <a:rPr lang="en-US" sz="1458" spc="142">
                <a:solidFill>
                  <a:srgbClr val="231F20"/>
                </a:solidFill>
                <a:latin typeface="Open Sauce"/>
              </a:rPr>
              <a:t>List of ingredients used in the recipe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3559356" y="6088125"/>
            <a:ext cx="54804" cy="1597446"/>
            <a:chOff x="0" y="0"/>
            <a:chExt cx="18248" cy="53190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8248" cy="531909"/>
            </a:xfrm>
            <a:custGeom>
              <a:avLst/>
              <a:gdLst/>
              <a:ahLst/>
              <a:cxnLst/>
              <a:rect r="r" b="b" t="t" l="l"/>
              <a:pathLst>
                <a:path h="531909" w="18248">
                  <a:moveTo>
                    <a:pt x="0" y="0"/>
                  </a:moveTo>
                  <a:lnTo>
                    <a:pt x="18248" y="0"/>
                  </a:lnTo>
                  <a:lnTo>
                    <a:pt x="18248" y="531909"/>
                  </a:lnTo>
                  <a:lnTo>
                    <a:pt x="0" y="53190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18248" cy="5509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4400234" y="6295543"/>
            <a:ext cx="2161444" cy="307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5"/>
              </a:lnSpc>
            </a:pPr>
            <a:r>
              <a:rPr lang="en-US" sz="1852" spc="181">
                <a:solidFill>
                  <a:srgbClr val="231F20"/>
                </a:solidFill>
                <a:latin typeface="Open Sauce Bold"/>
              </a:rPr>
              <a:t>tags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817302" y="6795371"/>
            <a:ext cx="3629465" cy="492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3"/>
              </a:lnSpc>
            </a:pPr>
            <a:r>
              <a:rPr lang="en-US" sz="1458" spc="142">
                <a:solidFill>
                  <a:srgbClr val="231F20"/>
                </a:solidFill>
                <a:latin typeface="Open Sauce"/>
              </a:rPr>
              <a:t>Categorization tags associated with each recipe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7311419" y="5688723"/>
            <a:ext cx="399402" cy="399402"/>
            <a:chOff x="0" y="0"/>
            <a:chExt cx="2055600" cy="20556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1319081" y="5688723"/>
            <a:ext cx="399402" cy="399402"/>
            <a:chOff x="0" y="0"/>
            <a:chExt cx="2055600" cy="20556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028700" y="8858898"/>
            <a:ext cx="399402" cy="399402"/>
            <a:chOff x="0" y="0"/>
            <a:chExt cx="2055600" cy="20556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1428102" y="8932845"/>
            <a:ext cx="3646647" cy="232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446" spc="141">
                <a:solidFill>
                  <a:srgbClr val="231F20"/>
                </a:solidFill>
                <a:latin typeface="Open Sauce"/>
              </a:rPr>
              <a:t>= attributes used in the workflow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15232633" y="5688723"/>
            <a:ext cx="399402" cy="399402"/>
            <a:chOff x="0" y="0"/>
            <a:chExt cx="2055600" cy="20556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024557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Tags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03977" y="3467169"/>
            <a:ext cx="4994724" cy="562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290"/>
              </a:lnSpc>
              <a:spcBef>
                <a:spcPct val="0"/>
              </a:spcBef>
            </a:pPr>
            <a:r>
              <a:rPr lang="en-US" sz="1659" spc="162">
                <a:solidFill>
                  <a:srgbClr val="231F20"/>
                </a:solidFill>
                <a:latin typeface="Open Sauce"/>
              </a:rPr>
              <a:t>The dataset has a total of 902 tags, for example we have: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3462229">
            <a:off x="10314153" y="286981"/>
            <a:ext cx="21026341" cy="12831921"/>
            <a:chOff x="0" y="0"/>
            <a:chExt cx="5537802" cy="337960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537802" cy="3379601"/>
            </a:xfrm>
            <a:custGeom>
              <a:avLst/>
              <a:gdLst/>
              <a:ahLst/>
              <a:cxnLst/>
              <a:rect r="r" b="b" t="t" l="l"/>
              <a:pathLst>
                <a:path h="3379601" w="5537802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8849981">
            <a:off x="13386349" y="1717443"/>
            <a:ext cx="313833" cy="8482349"/>
            <a:chOff x="0" y="0"/>
            <a:chExt cx="82656" cy="22340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756496" y="4584311"/>
            <a:ext cx="5142205" cy="4102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Main dish = 71285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Desserts = 42807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Breakfast = 13384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Appetizers = 20187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Vegetables = 53485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Meat = 50740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Seafood = 14722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Vegetarian = 35599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Fruit = 31245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Pasta rice and grains = 23924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Chicken = 20304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Pork = 12664</a:t>
            </a:r>
          </a:p>
          <a:p>
            <a:pPr marL="368858" indent="-184429" lvl="1">
              <a:lnSpc>
                <a:spcPts val="2357"/>
              </a:lnSpc>
              <a:buFont typeface="Arial"/>
              <a:buChar char="•"/>
            </a:pPr>
            <a:r>
              <a:rPr lang="en-US" sz="1708" spc="167">
                <a:solidFill>
                  <a:srgbClr val="231F20"/>
                </a:solidFill>
                <a:latin typeface="Open Sauce"/>
              </a:rPr>
              <a:t>......</a:t>
            </a:r>
          </a:p>
          <a:p>
            <a:pPr marL="0" indent="0" lvl="0">
              <a:lnSpc>
                <a:spcPts val="235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3448" y="374453"/>
            <a:ext cx="17021103" cy="3970203"/>
            <a:chOff x="0" y="0"/>
            <a:chExt cx="4482924" cy="10456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82924" cy="1045650"/>
            </a:xfrm>
            <a:custGeom>
              <a:avLst/>
              <a:gdLst/>
              <a:ahLst/>
              <a:cxnLst/>
              <a:rect r="r" b="b" t="t" l="l"/>
              <a:pathLst>
                <a:path h="1045650" w="4482924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482924" cy="106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67020" y="395051"/>
            <a:ext cx="16933642" cy="3949605"/>
          </a:xfrm>
          <a:custGeom>
            <a:avLst/>
            <a:gdLst/>
            <a:ahLst/>
            <a:cxnLst/>
            <a:rect r="r" b="b" t="t" l="l"/>
            <a:pathLst>
              <a:path h="3949605" w="16933642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-92914" r="0" b="-92914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671981" y="5017811"/>
            <a:ext cx="51918" cy="1812301"/>
            <a:chOff x="0" y="0"/>
            <a:chExt cx="18747" cy="65441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604433" y="1121041"/>
            <a:ext cx="11058817" cy="1546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502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</a:rPr>
              <a:t>RECIPES 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35242" y="2867433"/>
            <a:ext cx="6617517" cy="418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461"/>
              </a:lnSpc>
              <a:spcBef>
                <a:spcPct val="0"/>
              </a:spcBef>
            </a:pPr>
            <a:r>
              <a:rPr lang="en-US" sz="2508" spc="245">
                <a:solidFill>
                  <a:srgbClr val="FFFFFF"/>
                </a:solidFill>
                <a:latin typeface="Open Sauce"/>
              </a:rPr>
              <a:t>Macronutrients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7353500" y="5017811"/>
            <a:ext cx="52469" cy="1812301"/>
            <a:chOff x="0" y="0"/>
            <a:chExt cx="18947" cy="65441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89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947">
                  <a:moveTo>
                    <a:pt x="0" y="0"/>
                  </a:moveTo>
                  <a:lnTo>
                    <a:pt x="18947" y="0"/>
                  </a:lnTo>
                  <a:lnTo>
                    <a:pt x="189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189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4533817" y="5484531"/>
            <a:ext cx="2393608" cy="572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caloriesFromFat [cal]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68676" y="5504051"/>
            <a:ext cx="1993101" cy="27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calories [cal]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215888" y="5504051"/>
            <a:ext cx="1993101" cy="27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totalFat [g]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35813" y="6140018"/>
            <a:ext cx="3258827" cy="446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6"/>
              </a:lnSpc>
            </a:pPr>
            <a:r>
              <a:rPr lang="en-US" sz="1345" spc="131">
                <a:solidFill>
                  <a:srgbClr val="231F20"/>
                </a:solidFill>
                <a:latin typeface="Open Sauce"/>
              </a:rPr>
              <a:t>The total calorie content of the recipe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918153" y="6219770"/>
            <a:ext cx="3258827" cy="446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6"/>
              </a:lnSpc>
            </a:pPr>
            <a:r>
              <a:rPr lang="en-US" sz="1345" spc="131">
                <a:solidFill>
                  <a:srgbClr val="231F20"/>
                </a:solidFill>
                <a:latin typeface="Open Sauce"/>
              </a:rPr>
              <a:t>The amount of calories derived from fat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603257" y="6254647"/>
            <a:ext cx="3258827" cy="217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6"/>
              </a:lnSpc>
            </a:pPr>
            <a:r>
              <a:rPr lang="en-US" sz="1345" spc="131">
                <a:solidFill>
                  <a:srgbClr val="231F20"/>
                </a:solidFill>
                <a:latin typeface="Open Sauce"/>
              </a:rPr>
              <a:t>Total fat content in grams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4543603" y="5017811"/>
            <a:ext cx="52469" cy="1812301"/>
            <a:chOff x="0" y="0"/>
            <a:chExt cx="18947" cy="65441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89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947">
                  <a:moveTo>
                    <a:pt x="0" y="0"/>
                  </a:moveTo>
                  <a:lnTo>
                    <a:pt x="18947" y="0"/>
                  </a:lnTo>
                  <a:lnTo>
                    <a:pt x="189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189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1723920" y="5484531"/>
            <a:ext cx="2393608" cy="27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cholesterol [mg]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405991" y="5504051"/>
            <a:ext cx="1993101" cy="27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sodium [mg]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108256" y="6219770"/>
            <a:ext cx="3258827" cy="446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6"/>
              </a:lnSpc>
            </a:pPr>
            <a:r>
              <a:rPr lang="en-US" sz="1345" spc="131">
                <a:solidFill>
                  <a:srgbClr val="231F20"/>
                </a:solidFill>
                <a:latin typeface="Open Sauce"/>
              </a:rPr>
              <a:t>Cholesterol content in milligrams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793360" y="6254647"/>
            <a:ext cx="3258827" cy="217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6"/>
              </a:lnSpc>
            </a:pPr>
            <a:r>
              <a:rPr lang="en-US" sz="1345" spc="131">
                <a:solidFill>
                  <a:srgbClr val="231F20"/>
                </a:solidFill>
                <a:latin typeface="Open Sauce"/>
              </a:rPr>
              <a:t>Sodium content in milligrams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3671981" y="7619262"/>
            <a:ext cx="51918" cy="1812301"/>
            <a:chOff x="0" y="0"/>
            <a:chExt cx="18747" cy="654419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7353500" y="7619262"/>
            <a:ext cx="52469" cy="1812301"/>
            <a:chOff x="0" y="0"/>
            <a:chExt cx="18947" cy="654419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89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947">
                  <a:moveTo>
                    <a:pt x="0" y="0"/>
                  </a:moveTo>
                  <a:lnTo>
                    <a:pt x="18947" y="0"/>
                  </a:lnTo>
                  <a:lnTo>
                    <a:pt x="189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189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4350762" y="7976858"/>
            <a:ext cx="2393608" cy="27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dietaryFiber [g]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20291" y="7957338"/>
            <a:ext cx="2625964" cy="572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totalCarbohydrate [g]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215888" y="7976858"/>
            <a:ext cx="1993101" cy="27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sugars [g]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03860" y="8741469"/>
            <a:ext cx="3258827" cy="217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6"/>
              </a:lnSpc>
            </a:pPr>
            <a:r>
              <a:rPr lang="en-US" sz="1345" spc="131">
                <a:solidFill>
                  <a:srgbClr val="231F20"/>
                </a:solidFill>
                <a:latin typeface="Open Sauce"/>
              </a:rPr>
              <a:t>Total carbohydrates in grams.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3918153" y="8821222"/>
            <a:ext cx="3258827" cy="217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6"/>
              </a:lnSpc>
            </a:pPr>
            <a:r>
              <a:rPr lang="en-US" sz="1345" spc="131">
                <a:solidFill>
                  <a:srgbClr val="231F20"/>
                </a:solidFill>
                <a:latin typeface="Open Sauce"/>
              </a:rPr>
              <a:t>Dietary fiber content in grams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7603257" y="8856099"/>
            <a:ext cx="3258827" cy="217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6"/>
              </a:lnSpc>
            </a:pPr>
            <a:r>
              <a:rPr lang="en-US" sz="1345" spc="131">
                <a:solidFill>
                  <a:srgbClr val="231F20"/>
                </a:solidFill>
                <a:latin typeface="Open Sauce"/>
              </a:rPr>
              <a:t>Total sugars in grams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690759" y="7976858"/>
            <a:ext cx="2393608" cy="27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protein [g]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1108256" y="8821222"/>
            <a:ext cx="3258827" cy="217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6"/>
              </a:lnSpc>
            </a:pPr>
            <a:r>
              <a:rPr lang="en-US" sz="1345" spc="131">
                <a:solidFill>
                  <a:srgbClr val="231F20"/>
                </a:solidFill>
                <a:latin typeface="Open Sauce"/>
              </a:rPr>
              <a:t>Protein content in grams</a:t>
            </a:r>
          </a:p>
        </p:txBody>
      </p:sp>
      <p:grpSp>
        <p:nvGrpSpPr>
          <p:cNvPr name="Group 42" id="42"/>
          <p:cNvGrpSpPr/>
          <p:nvPr/>
        </p:nvGrpSpPr>
        <p:grpSpPr>
          <a:xfrm rot="0">
            <a:off x="10985170" y="5017811"/>
            <a:ext cx="52469" cy="1812301"/>
            <a:chOff x="0" y="0"/>
            <a:chExt cx="18947" cy="654419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89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947">
                  <a:moveTo>
                    <a:pt x="0" y="0"/>
                  </a:moveTo>
                  <a:lnTo>
                    <a:pt x="18947" y="0"/>
                  </a:lnTo>
                  <a:lnTo>
                    <a:pt x="189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19050"/>
              <a:ext cx="189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1011405" y="7623856"/>
            <a:ext cx="50704" cy="1812301"/>
            <a:chOff x="0" y="0"/>
            <a:chExt cx="18309" cy="654419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18309" cy="654419"/>
            </a:xfrm>
            <a:custGeom>
              <a:avLst/>
              <a:gdLst/>
              <a:ahLst/>
              <a:cxnLst/>
              <a:rect r="r" b="b" t="t" l="l"/>
              <a:pathLst>
                <a:path h="654419" w="18309">
                  <a:moveTo>
                    <a:pt x="0" y="0"/>
                  </a:moveTo>
                  <a:lnTo>
                    <a:pt x="18309" y="0"/>
                  </a:lnTo>
                  <a:lnTo>
                    <a:pt x="18309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19050"/>
              <a:ext cx="18309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1733572" y="4932569"/>
            <a:ext cx="399402" cy="399402"/>
            <a:chOff x="0" y="0"/>
            <a:chExt cx="2055600" cy="205560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50" id="50"/>
          <p:cNvGrpSpPr/>
          <p:nvPr/>
        </p:nvGrpSpPr>
        <p:grpSpPr>
          <a:xfrm rot="0">
            <a:off x="5530920" y="4923204"/>
            <a:ext cx="399402" cy="399402"/>
            <a:chOff x="0" y="0"/>
            <a:chExt cx="2055600" cy="205560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52" id="52"/>
          <p:cNvGrpSpPr/>
          <p:nvPr/>
        </p:nvGrpSpPr>
        <p:grpSpPr>
          <a:xfrm rot="0">
            <a:off x="8995869" y="4923204"/>
            <a:ext cx="399402" cy="399402"/>
            <a:chOff x="0" y="0"/>
            <a:chExt cx="2055600" cy="205560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54" id="54"/>
          <p:cNvGrpSpPr/>
          <p:nvPr/>
        </p:nvGrpSpPr>
        <p:grpSpPr>
          <a:xfrm rot="0">
            <a:off x="12537968" y="4932569"/>
            <a:ext cx="399402" cy="399402"/>
            <a:chOff x="0" y="0"/>
            <a:chExt cx="2055600" cy="2055600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56" id="56"/>
          <p:cNvGrpSpPr/>
          <p:nvPr/>
        </p:nvGrpSpPr>
        <p:grpSpPr>
          <a:xfrm rot="0">
            <a:off x="16101023" y="4932569"/>
            <a:ext cx="399402" cy="399402"/>
            <a:chOff x="0" y="0"/>
            <a:chExt cx="2055600" cy="2055600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58" id="58"/>
          <p:cNvGrpSpPr/>
          <p:nvPr/>
        </p:nvGrpSpPr>
        <p:grpSpPr>
          <a:xfrm rot="0">
            <a:off x="1733572" y="7224454"/>
            <a:ext cx="399402" cy="399402"/>
            <a:chOff x="0" y="0"/>
            <a:chExt cx="2055600" cy="205560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60" id="60"/>
          <p:cNvGrpSpPr/>
          <p:nvPr/>
        </p:nvGrpSpPr>
        <p:grpSpPr>
          <a:xfrm rot="0">
            <a:off x="5530920" y="7224454"/>
            <a:ext cx="399402" cy="399402"/>
            <a:chOff x="0" y="0"/>
            <a:chExt cx="2055600" cy="2055600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62" id="62"/>
          <p:cNvGrpSpPr/>
          <p:nvPr/>
        </p:nvGrpSpPr>
        <p:grpSpPr>
          <a:xfrm rot="0">
            <a:off x="8995869" y="7253254"/>
            <a:ext cx="399402" cy="399402"/>
            <a:chOff x="0" y="0"/>
            <a:chExt cx="2055600" cy="2055600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64" id="64"/>
          <p:cNvGrpSpPr/>
          <p:nvPr/>
        </p:nvGrpSpPr>
        <p:grpSpPr>
          <a:xfrm rot="0">
            <a:off x="12537968" y="7253254"/>
            <a:ext cx="399402" cy="399402"/>
            <a:chOff x="0" y="0"/>
            <a:chExt cx="2055600" cy="205560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3448" y="374453"/>
            <a:ext cx="17021103" cy="3970203"/>
            <a:chOff x="0" y="0"/>
            <a:chExt cx="4482924" cy="10456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82924" cy="1045650"/>
            </a:xfrm>
            <a:custGeom>
              <a:avLst/>
              <a:gdLst/>
              <a:ahLst/>
              <a:cxnLst/>
              <a:rect r="r" b="b" t="t" l="l"/>
              <a:pathLst>
                <a:path h="1045650" w="4482924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482924" cy="106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67020" y="395051"/>
            <a:ext cx="16933642" cy="3949605"/>
          </a:xfrm>
          <a:custGeom>
            <a:avLst/>
            <a:gdLst/>
            <a:ahLst/>
            <a:cxnLst/>
            <a:rect r="r" b="b" t="t" l="l"/>
            <a:pathLst>
              <a:path h="3949605" w="16933642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-92914" r="0" b="-92914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6948859" y="5884854"/>
            <a:ext cx="60719" cy="2119513"/>
            <a:chOff x="0" y="0"/>
            <a:chExt cx="18747" cy="65441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604433" y="1121041"/>
            <a:ext cx="11058817" cy="1546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502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</a:rPr>
              <a:t>RECIPES 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35242" y="2867433"/>
            <a:ext cx="6617517" cy="418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461"/>
              </a:lnSpc>
              <a:spcBef>
                <a:spcPct val="0"/>
              </a:spcBef>
            </a:pPr>
            <a:r>
              <a:rPr lang="en-US" sz="2508" spc="245">
                <a:solidFill>
                  <a:srgbClr val="FFFFFF"/>
                </a:solidFill>
                <a:latin typeface="Open Sauce"/>
              </a:rPr>
              <a:t>Scores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1254450" y="5884854"/>
            <a:ext cx="61364" cy="2119513"/>
            <a:chOff x="0" y="0"/>
            <a:chExt cx="18947" cy="65441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89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947">
                  <a:moveTo>
                    <a:pt x="0" y="0"/>
                  </a:moveTo>
                  <a:lnTo>
                    <a:pt x="18947" y="0"/>
                  </a:lnTo>
                  <a:lnTo>
                    <a:pt x="189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189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7607365" y="5846754"/>
            <a:ext cx="2799360" cy="339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6"/>
              </a:lnSpc>
            </a:pPr>
            <a:r>
              <a:rPr lang="en-US" sz="1997" spc="195">
                <a:solidFill>
                  <a:srgbClr val="231F20"/>
                </a:solidFill>
                <a:latin typeface="Open Sauce Bold"/>
              </a:rPr>
              <a:t>fsa_score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139929" y="5856279"/>
            <a:ext cx="2242070" cy="318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1"/>
              </a:lnSpc>
            </a:pPr>
            <a:r>
              <a:rPr lang="en-US" sz="1921" spc="188">
                <a:solidFill>
                  <a:srgbClr val="231F20"/>
                </a:solidFill>
                <a:latin typeface="Open Sauce Bold"/>
              </a:rPr>
              <a:t>who_score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163539" y="5846754"/>
            <a:ext cx="2330961" cy="339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6"/>
              </a:lnSpc>
            </a:pPr>
            <a:r>
              <a:rPr lang="en-US" sz="1997" spc="195">
                <a:solidFill>
                  <a:srgbClr val="231F20"/>
                </a:solidFill>
                <a:latin typeface="Open Sauce Bold"/>
              </a:rPr>
              <a:t>nutri_score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92143" y="6348071"/>
            <a:ext cx="4937641" cy="1321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52"/>
              </a:lnSpc>
            </a:pPr>
            <a:r>
              <a:rPr lang="en-US" sz="1559" spc="152">
                <a:solidFill>
                  <a:srgbClr val="231F20"/>
                </a:solidFill>
                <a:latin typeface="Open Sauce"/>
              </a:rPr>
              <a:t> A healthiness score for each recipe based on the World Health</a:t>
            </a:r>
          </a:p>
          <a:p>
            <a:pPr algn="ctr">
              <a:lnSpc>
                <a:spcPts val="2152"/>
              </a:lnSpc>
            </a:pPr>
            <a:r>
              <a:rPr lang="en-US" sz="1559" spc="152">
                <a:solidFill>
                  <a:srgbClr val="231F20"/>
                </a:solidFill>
                <a:latin typeface="Open Sauce"/>
              </a:rPr>
              <a:t>Organization (WHO) methodology, ranging from 0 to 14, with 14 being the</a:t>
            </a:r>
          </a:p>
          <a:p>
            <a:pPr algn="ctr">
              <a:lnSpc>
                <a:spcPts val="2152"/>
              </a:lnSpc>
            </a:pPr>
            <a:r>
              <a:rPr lang="en-US" sz="1559" spc="152">
                <a:solidFill>
                  <a:srgbClr val="231F20"/>
                </a:solidFill>
                <a:latin typeface="Open Sauce"/>
              </a:rPr>
              <a:t>best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226391" y="6367235"/>
            <a:ext cx="3811246" cy="1333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1"/>
              </a:lnSpc>
            </a:pPr>
            <a:r>
              <a:rPr lang="en-US" sz="1573" spc="154">
                <a:solidFill>
                  <a:srgbClr val="231F20"/>
                </a:solidFill>
                <a:latin typeface="Open Sauce"/>
              </a:rPr>
              <a:t>A healthiness score based on the UK Food Standards Agency</a:t>
            </a:r>
          </a:p>
          <a:p>
            <a:pPr algn="ctr">
              <a:lnSpc>
                <a:spcPts val="2171"/>
              </a:lnSpc>
            </a:pPr>
            <a:r>
              <a:rPr lang="en-US" sz="1573" spc="154">
                <a:solidFill>
                  <a:srgbClr val="231F20"/>
                </a:solidFill>
                <a:latin typeface="Open Sauce"/>
              </a:rPr>
              <a:t>(FSA) nutrient profiling system, ranging from 0 to 8, with 8 being the best.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534889" y="6395307"/>
            <a:ext cx="3914116" cy="796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1"/>
              </a:lnSpc>
            </a:pPr>
            <a:r>
              <a:rPr lang="en-US" sz="1573" spc="154">
                <a:solidFill>
                  <a:srgbClr val="231F20"/>
                </a:solidFill>
                <a:latin typeface="Open Sauce"/>
              </a:rPr>
              <a:t>A nutritional score for each recipe, graded from A (best) to E</a:t>
            </a:r>
          </a:p>
          <a:p>
            <a:pPr algn="ctr">
              <a:lnSpc>
                <a:spcPts val="2171"/>
              </a:lnSpc>
            </a:pPr>
            <a:r>
              <a:rPr lang="en-US" sz="1573" spc="154">
                <a:solidFill>
                  <a:srgbClr val="231F20"/>
                </a:solidFill>
                <a:latin typeface="Open Sauce"/>
              </a:rPr>
              <a:t>(worst)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4061262" y="5143500"/>
            <a:ext cx="399402" cy="399402"/>
            <a:chOff x="0" y="0"/>
            <a:chExt cx="2055600" cy="20556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660488">
            <a:off x="-4233206" y="5189176"/>
            <a:ext cx="8282376" cy="404757"/>
            <a:chOff x="0" y="0"/>
            <a:chExt cx="2181367" cy="1066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81366" cy="106603"/>
            </a:xfrm>
            <a:custGeom>
              <a:avLst/>
              <a:gdLst/>
              <a:ahLst/>
              <a:cxnLst/>
              <a:rect r="r" b="b" t="t" l="l"/>
              <a:pathLst>
                <a:path h="106603" w="2181366">
                  <a:moveTo>
                    <a:pt x="0" y="0"/>
                  </a:moveTo>
                  <a:lnTo>
                    <a:pt x="2181366" y="0"/>
                  </a:lnTo>
                  <a:lnTo>
                    <a:pt x="2181366" y="106603"/>
                  </a:lnTo>
                  <a:lnTo>
                    <a:pt x="0" y="106603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181367" cy="1256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349029" y="3715247"/>
            <a:ext cx="4486336" cy="1594049"/>
            <a:chOff x="0" y="0"/>
            <a:chExt cx="4073040" cy="1447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73017" cy="1447165"/>
            </a:xfrm>
            <a:custGeom>
              <a:avLst/>
              <a:gdLst/>
              <a:ahLst/>
              <a:cxnLst/>
              <a:rect r="r" b="b" t="t" l="l"/>
              <a:pathLst>
                <a:path h="1447165" w="4073017">
                  <a:moveTo>
                    <a:pt x="33492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165"/>
                    <a:pt x="0" y="1447165"/>
                    <a:pt x="0" y="1447165"/>
                  </a:cubicBezTo>
                  <a:cubicBezTo>
                    <a:pt x="3349244" y="1447165"/>
                    <a:pt x="3349244" y="1447165"/>
                    <a:pt x="3349244" y="1447165"/>
                  </a:cubicBezTo>
                  <a:cubicBezTo>
                    <a:pt x="3747897" y="1447165"/>
                    <a:pt x="4073017" y="1122172"/>
                    <a:pt x="4073017" y="723519"/>
                  </a:cubicBezTo>
                  <a:cubicBezTo>
                    <a:pt x="4073017" y="324866"/>
                    <a:pt x="3747897" y="0"/>
                    <a:pt x="3349244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8077843" y="3288943"/>
            <a:ext cx="2264977" cy="2263391"/>
            <a:chOff x="0" y="0"/>
            <a:chExt cx="2056320" cy="20548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56384" cy="2054860"/>
            </a:xfrm>
            <a:custGeom>
              <a:avLst/>
              <a:gdLst/>
              <a:ahLst/>
              <a:cxnLst/>
              <a:rect r="r" b="b" t="t" l="l"/>
              <a:pathLst>
                <a:path h="2054860" w="2056384">
                  <a:moveTo>
                    <a:pt x="0" y="1027430"/>
                  </a:moveTo>
                  <a:cubicBezTo>
                    <a:pt x="0" y="459994"/>
                    <a:pt x="460375" y="0"/>
                    <a:pt x="1028192" y="0"/>
                  </a:cubicBezTo>
                  <a:cubicBezTo>
                    <a:pt x="1596009" y="0"/>
                    <a:pt x="2056384" y="459994"/>
                    <a:pt x="2056384" y="1027430"/>
                  </a:cubicBezTo>
                  <a:cubicBezTo>
                    <a:pt x="2056384" y="1594866"/>
                    <a:pt x="1596009" y="2054860"/>
                    <a:pt x="1028192" y="2054860"/>
                  </a:cubicBezTo>
                  <a:cubicBezTo>
                    <a:pt x="460375" y="2054860"/>
                    <a:pt x="0" y="1594866"/>
                    <a:pt x="0" y="1027430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572899" y="3975427"/>
            <a:ext cx="2732632" cy="3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231"/>
              </a:lnSpc>
              <a:spcBef>
                <a:spcPct val="0"/>
              </a:spcBef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Dataset noise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78895" y="5591078"/>
            <a:ext cx="5488313" cy="846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28"/>
              </a:lnSpc>
            </a:pPr>
            <a:r>
              <a:rPr lang="en-US" sz="5684" spc="198">
                <a:solidFill>
                  <a:srgbClr val="040506"/>
                </a:solidFill>
                <a:latin typeface="Codec Pro ExtraBold"/>
              </a:rPr>
              <a:t>Limitations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78895" y="6425555"/>
            <a:ext cx="4212060" cy="1872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The structure of recipes dataset presents some important limitations that requires some strategies to reduce its impact on our analisis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72899" y="4405718"/>
            <a:ext cx="2865968" cy="801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84"/>
              </a:lnSpc>
            </a:pPr>
            <a:r>
              <a:rPr lang="en-US" sz="1583" spc="155">
                <a:solidFill>
                  <a:srgbClr val="231F20"/>
                </a:solidFill>
                <a:latin typeface="Open Sauce"/>
              </a:rPr>
              <a:t>the unstructured nature of web-sourced</a:t>
            </a:r>
          </a:p>
          <a:p>
            <a:pPr>
              <a:lnSpc>
                <a:spcPts val="2184"/>
              </a:lnSpc>
            </a:pPr>
            <a:r>
              <a:rPr lang="en-US" sz="1583" spc="155">
                <a:solidFill>
                  <a:srgbClr val="231F20"/>
                </a:solidFill>
                <a:latin typeface="Open Sauce"/>
              </a:rPr>
              <a:t>recipe data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13022" y="3731391"/>
            <a:ext cx="436008" cy="1254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0246"/>
              </a:lnSpc>
              <a:spcBef>
                <a:spcPct val="0"/>
              </a:spcBef>
            </a:pPr>
            <a:r>
              <a:rPr lang="en-US" sz="7424" spc="727">
                <a:solidFill>
                  <a:srgbClr val="FFFFFF"/>
                </a:solidFill>
                <a:latin typeface="Open Sauce Bold"/>
              </a:rPr>
              <a:t>1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4063966" y="3452515"/>
            <a:ext cx="61364" cy="2119513"/>
            <a:chOff x="0" y="0"/>
            <a:chExt cx="18947" cy="65441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9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947">
                  <a:moveTo>
                    <a:pt x="0" y="0"/>
                  </a:moveTo>
                  <a:lnTo>
                    <a:pt x="18947" y="0"/>
                  </a:lnTo>
                  <a:lnTo>
                    <a:pt x="189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89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266995" y="5998333"/>
            <a:ext cx="5858335" cy="1837087"/>
            <a:chOff x="0" y="0"/>
            <a:chExt cx="5318645" cy="166784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318615" cy="1667808"/>
            </a:xfrm>
            <a:custGeom>
              <a:avLst/>
              <a:gdLst/>
              <a:ahLst/>
              <a:cxnLst/>
              <a:rect r="r" b="b" t="t" l="l"/>
              <a:pathLst>
                <a:path h="1667808" w="5318615">
                  <a:moveTo>
                    <a:pt x="437350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67808"/>
                    <a:pt x="0" y="1667808"/>
                    <a:pt x="0" y="1667808"/>
                  </a:cubicBezTo>
                  <a:cubicBezTo>
                    <a:pt x="4373500" y="1667808"/>
                    <a:pt x="4373500" y="1667808"/>
                    <a:pt x="4373500" y="1667808"/>
                  </a:cubicBezTo>
                  <a:cubicBezTo>
                    <a:pt x="4894068" y="1667808"/>
                    <a:pt x="5318615" y="1293265"/>
                    <a:pt x="5318615" y="833831"/>
                  </a:cubicBezTo>
                  <a:cubicBezTo>
                    <a:pt x="5318615" y="374397"/>
                    <a:pt x="4894068" y="0"/>
                    <a:pt x="4373500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6995808" y="5572028"/>
            <a:ext cx="2264977" cy="2263391"/>
            <a:chOff x="0" y="0"/>
            <a:chExt cx="2056320" cy="205488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056384" cy="2054860"/>
            </a:xfrm>
            <a:custGeom>
              <a:avLst/>
              <a:gdLst/>
              <a:ahLst/>
              <a:cxnLst/>
              <a:rect r="r" b="b" t="t" l="l"/>
              <a:pathLst>
                <a:path h="2054860" w="2056384">
                  <a:moveTo>
                    <a:pt x="0" y="1027430"/>
                  </a:moveTo>
                  <a:cubicBezTo>
                    <a:pt x="0" y="459994"/>
                    <a:pt x="460375" y="0"/>
                    <a:pt x="1028192" y="0"/>
                  </a:cubicBezTo>
                  <a:cubicBezTo>
                    <a:pt x="1596009" y="0"/>
                    <a:pt x="2056384" y="459994"/>
                    <a:pt x="2056384" y="1027430"/>
                  </a:cubicBezTo>
                  <a:cubicBezTo>
                    <a:pt x="2056384" y="1594866"/>
                    <a:pt x="1596009" y="2054860"/>
                    <a:pt x="1028192" y="2054860"/>
                  </a:cubicBezTo>
                  <a:cubicBezTo>
                    <a:pt x="460375" y="2054860"/>
                    <a:pt x="0" y="1594866"/>
                    <a:pt x="0" y="1027430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9490865" y="6688804"/>
            <a:ext cx="4144490" cy="1071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84"/>
              </a:lnSpc>
            </a:pPr>
            <a:r>
              <a:rPr lang="en-US" sz="1583" spc="155">
                <a:solidFill>
                  <a:srgbClr val="231F20"/>
                </a:solidFill>
                <a:latin typeface="Open Sauce"/>
              </a:rPr>
              <a:t>On 507 000 recipes only 214 000 were suitable for our use case because they had ingredients and tags other than null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859839" y="6014476"/>
            <a:ext cx="436008" cy="1254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0246"/>
              </a:lnSpc>
              <a:spcBef>
                <a:spcPct val="0"/>
              </a:spcBef>
            </a:pPr>
            <a:r>
              <a:rPr lang="en-US" sz="7424" spc="727">
                <a:solidFill>
                  <a:srgbClr val="FFFFFF"/>
                </a:solidFill>
                <a:latin typeface="Open Sauce Bold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90865" y="6181553"/>
            <a:ext cx="4452023" cy="3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231"/>
              </a:lnSpc>
              <a:spcBef>
                <a:spcPct val="0"/>
              </a:spcBef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Null tags and ingredients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575559" y="4097049"/>
            <a:ext cx="2865968" cy="532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84"/>
              </a:lnSpc>
            </a:pPr>
            <a:r>
              <a:rPr lang="en-US" sz="1583" spc="155">
                <a:solidFill>
                  <a:srgbClr val="231F20"/>
                </a:solidFill>
                <a:latin typeface="Open Sauce"/>
              </a:rPr>
              <a:t>('dried cranberries', '1  time(s) cup ')</a:t>
            </a:r>
          </a:p>
        </p:txBody>
      </p:sp>
      <p:grpSp>
        <p:nvGrpSpPr>
          <p:cNvPr name="Group 25" id="25"/>
          <p:cNvGrpSpPr>
            <a:grpSpLocks noChangeAspect="true"/>
          </p:cNvGrpSpPr>
          <p:nvPr/>
        </p:nvGrpSpPr>
        <p:grpSpPr>
          <a:xfrm rot="0">
            <a:off x="0" y="0"/>
            <a:ext cx="9551719" cy="5372843"/>
            <a:chOff x="0" y="0"/>
            <a:chExt cx="6089457" cy="342532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8" id="28"/>
          <p:cNvGrpSpPr/>
          <p:nvPr/>
        </p:nvGrpSpPr>
        <p:grpSpPr>
          <a:xfrm rot="-1747322">
            <a:off x="3921959" y="1003562"/>
            <a:ext cx="8282376" cy="111180"/>
            <a:chOff x="0" y="0"/>
            <a:chExt cx="2181367" cy="2928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181366" cy="29282"/>
            </a:xfrm>
            <a:custGeom>
              <a:avLst/>
              <a:gdLst/>
              <a:ahLst/>
              <a:cxnLst/>
              <a:rect r="r" b="b" t="t" l="l"/>
              <a:pathLst>
                <a:path h="29282" w="2181366">
                  <a:moveTo>
                    <a:pt x="0" y="0"/>
                  </a:moveTo>
                  <a:lnTo>
                    <a:pt x="2181366" y="0"/>
                  </a:lnTo>
                  <a:lnTo>
                    <a:pt x="2181366" y="29282"/>
                  </a:lnTo>
                  <a:lnTo>
                    <a:pt x="0" y="29282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19050"/>
              <a:ext cx="2181367" cy="483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31" id="31"/>
          <p:cNvGrpSpPr>
            <a:grpSpLocks noChangeAspect="true"/>
          </p:cNvGrpSpPr>
          <p:nvPr/>
        </p:nvGrpSpPr>
        <p:grpSpPr>
          <a:xfrm rot="0">
            <a:off x="0" y="0"/>
            <a:ext cx="9551719" cy="5372843"/>
            <a:chOff x="0" y="0"/>
            <a:chExt cx="6089457" cy="342532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blipFill>
              <a:blip r:embed="rId2"/>
              <a:stretch>
                <a:fillRect l="0" t="-9259" r="0" b="-9259"/>
              </a:stretch>
            </a:blipFill>
          </p:spPr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3448" y="374453"/>
            <a:ext cx="17021103" cy="3970203"/>
            <a:chOff x="0" y="0"/>
            <a:chExt cx="4482924" cy="10456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82924" cy="1045650"/>
            </a:xfrm>
            <a:custGeom>
              <a:avLst/>
              <a:gdLst/>
              <a:ahLst/>
              <a:cxnLst/>
              <a:rect r="r" b="b" t="t" l="l"/>
              <a:pathLst>
                <a:path h="1045650" w="4482924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482924" cy="106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67020" y="395051"/>
            <a:ext cx="16933642" cy="3949605"/>
          </a:xfrm>
          <a:custGeom>
            <a:avLst/>
            <a:gdLst/>
            <a:ahLst/>
            <a:cxnLst/>
            <a:rect r="r" b="b" t="t" l="l"/>
            <a:pathLst>
              <a:path h="3949605" w="16933642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-92914" r="0" b="-92914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344157" y="6213028"/>
            <a:ext cx="55980" cy="1954092"/>
            <a:chOff x="0" y="0"/>
            <a:chExt cx="18747" cy="65441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604433" y="1121041"/>
            <a:ext cx="11058817" cy="1546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502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</a:rPr>
              <a:t>CSEL 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35242" y="2867433"/>
            <a:ext cx="6617517" cy="418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461"/>
              </a:lnSpc>
              <a:spcBef>
                <a:spcPct val="0"/>
              </a:spcBef>
            </a:pPr>
            <a:r>
              <a:rPr lang="en-US" sz="2508" spc="245">
                <a:solidFill>
                  <a:srgbClr val="FFFFFF"/>
                </a:solidFill>
                <a:latin typeface="Open Sauce"/>
              </a:rPr>
              <a:t>Food Commodity Columns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352678" y="6213028"/>
            <a:ext cx="56575" cy="1954092"/>
            <a:chOff x="0" y="0"/>
            <a:chExt cx="18947" cy="65441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89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947">
                  <a:moveTo>
                    <a:pt x="0" y="0"/>
                  </a:moveTo>
                  <a:lnTo>
                    <a:pt x="18947" y="0"/>
                  </a:lnTo>
                  <a:lnTo>
                    <a:pt x="189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189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6181320" y="6377455"/>
            <a:ext cx="2580880" cy="625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1"/>
              </a:lnSpc>
            </a:pPr>
            <a:r>
              <a:rPr lang="en-US" sz="1841" spc="180">
                <a:solidFill>
                  <a:srgbClr val="231F20"/>
                </a:solidFill>
                <a:latin typeface="Open Sauce Bold"/>
              </a:rPr>
              <a:t>Food commodity ITEM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04034" y="6377455"/>
            <a:ext cx="2959206" cy="60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44"/>
              </a:lnSpc>
            </a:pPr>
            <a:r>
              <a:rPr lang="en-US" sz="1771" spc="173">
                <a:solidFill>
                  <a:srgbClr val="231F20"/>
                </a:solidFill>
                <a:latin typeface="Open Sauce Bold"/>
              </a:rPr>
              <a:t>Food Commodity GROUP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151982" y="6377455"/>
            <a:ext cx="2800446" cy="625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1"/>
              </a:lnSpc>
            </a:pPr>
            <a:r>
              <a:rPr lang="en-US" sz="1841" spc="180">
                <a:solidFill>
                  <a:srgbClr val="231F20"/>
                </a:solidFill>
                <a:latin typeface="Open Sauce Bold"/>
              </a:rPr>
              <a:t>Food commodity TYPOLOGY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90039" y="7127474"/>
            <a:ext cx="4552275" cy="476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4"/>
              </a:lnSpc>
            </a:pPr>
            <a:r>
              <a:rPr lang="en-US" sz="1437" spc="140">
                <a:solidFill>
                  <a:srgbClr val="231F20"/>
                </a:solidFill>
                <a:latin typeface="Open Sauce"/>
              </a:rPr>
              <a:t>The general category to which food goods</a:t>
            </a:r>
          </a:p>
          <a:p>
            <a:pPr algn="ctr">
              <a:lnSpc>
                <a:spcPts val="1984"/>
              </a:lnSpc>
            </a:pPr>
            <a:r>
              <a:rPr lang="en-US" sz="1437" spc="140">
                <a:solidFill>
                  <a:srgbClr val="231F20"/>
                </a:solidFill>
                <a:latin typeface="Open Sauce"/>
              </a:rPr>
              <a:t>belong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600162" y="7135617"/>
            <a:ext cx="3513791" cy="489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1"/>
              </a:lnSpc>
            </a:pPr>
            <a:r>
              <a:rPr lang="en-US" sz="1450" spc="142">
                <a:solidFill>
                  <a:srgbClr val="231F20"/>
                </a:solidFill>
                <a:latin typeface="Open Sauce"/>
              </a:rPr>
              <a:t>Specific ingredient within the category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572396" y="7161499"/>
            <a:ext cx="3755589" cy="489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1"/>
              </a:lnSpc>
            </a:pPr>
            <a:r>
              <a:rPr lang="en-US" sz="1450" spc="142">
                <a:solidFill>
                  <a:srgbClr val="231F20"/>
                </a:solidFill>
                <a:latin typeface="Open Sauce"/>
              </a:rPr>
              <a:t>Subcategory within a food group, particular </a:t>
            </a:r>
            <a:r>
              <a:rPr lang="en-US" sz="1450" spc="142">
                <a:solidFill>
                  <a:srgbClr val="231F20"/>
                </a:solidFill>
                <a:latin typeface="Open Sauce"/>
              </a:rPr>
              <a:t>typology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3733479" y="6213028"/>
            <a:ext cx="56575" cy="1954092"/>
            <a:chOff x="0" y="0"/>
            <a:chExt cx="18947" cy="65441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89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947">
                  <a:moveTo>
                    <a:pt x="0" y="0"/>
                  </a:moveTo>
                  <a:lnTo>
                    <a:pt x="18947" y="0"/>
                  </a:lnTo>
                  <a:lnTo>
                    <a:pt x="189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189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4571103" y="6377455"/>
            <a:ext cx="2751559" cy="625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1"/>
              </a:lnSpc>
            </a:pPr>
            <a:r>
              <a:rPr lang="en-US" sz="1841" spc="180">
                <a:solidFill>
                  <a:srgbClr val="231F20"/>
                </a:solidFill>
                <a:latin typeface="Open Sauce Bold"/>
              </a:rPr>
              <a:t>Food commodity sub-TYPOLOGY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992030" y="7161499"/>
            <a:ext cx="3608632" cy="489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1"/>
              </a:lnSpc>
            </a:pPr>
            <a:r>
              <a:rPr lang="en-US" sz="1450" spc="142">
                <a:solidFill>
                  <a:srgbClr val="231F20"/>
                </a:solidFill>
                <a:latin typeface="Open Sauce"/>
              </a:rPr>
              <a:t>Subcategory of the subcategory within </a:t>
            </a:r>
            <a:r>
              <a:rPr lang="en-US" sz="1450" spc="142">
                <a:solidFill>
                  <a:srgbClr val="231F20"/>
                </a:solidFill>
                <a:latin typeface="Open Sauce"/>
              </a:rPr>
              <a:t>a food group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7157357" y="5688723"/>
            <a:ext cx="399402" cy="399402"/>
            <a:chOff x="0" y="0"/>
            <a:chExt cx="2055600" cy="20556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3448" y="374453"/>
            <a:ext cx="17021103" cy="3970203"/>
            <a:chOff x="0" y="0"/>
            <a:chExt cx="4482924" cy="10456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82924" cy="1045650"/>
            </a:xfrm>
            <a:custGeom>
              <a:avLst/>
              <a:gdLst/>
              <a:ahLst/>
              <a:cxnLst/>
              <a:rect r="r" b="b" t="t" l="l"/>
              <a:pathLst>
                <a:path h="1045650" w="4482924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482924" cy="106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67020" y="395051"/>
            <a:ext cx="16933642" cy="3949605"/>
          </a:xfrm>
          <a:custGeom>
            <a:avLst/>
            <a:gdLst/>
            <a:ahLst/>
            <a:cxnLst/>
            <a:rect r="r" b="b" t="t" l="l"/>
            <a:pathLst>
              <a:path h="3949605" w="16933642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-92914" r="0" b="-92914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963051" y="5889724"/>
            <a:ext cx="63098" cy="2202560"/>
            <a:chOff x="0" y="0"/>
            <a:chExt cx="18747" cy="65441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604433" y="1121041"/>
            <a:ext cx="11058817" cy="1546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502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</a:rPr>
              <a:t>CSEL 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35242" y="2867433"/>
            <a:ext cx="6617517" cy="418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461"/>
              </a:lnSpc>
              <a:spcBef>
                <a:spcPct val="0"/>
              </a:spcBef>
            </a:pPr>
            <a:r>
              <a:rPr lang="en-US" sz="2508" spc="245">
                <a:solidFill>
                  <a:srgbClr val="FFFFFF"/>
                </a:solidFill>
                <a:latin typeface="Open Sauce"/>
              </a:rPr>
              <a:t>Foot Prints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06661" y="6069167"/>
            <a:ext cx="2909046" cy="350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64"/>
              </a:lnSpc>
            </a:pPr>
            <a:r>
              <a:rPr lang="en-US" sz="2075" spc="203">
                <a:solidFill>
                  <a:srgbClr val="231F20"/>
                </a:solidFill>
                <a:latin typeface="Open Sauce Bold"/>
              </a:rPr>
              <a:t>final_wfp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747361" y="6069167"/>
            <a:ext cx="3335477" cy="338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5"/>
              </a:lnSpc>
            </a:pPr>
            <a:r>
              <a:rPr lang="en-US" sz="1996" spc="195">
                <a:solidFill>
                  <a:srgbClr val="231F20"/>
                </a:solidFill>
                <a:latin typeface="Open Sauce Bold"/>
              </a:rPr>
              <a:t>final_co2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04433" y="6913341"/>
            <a:ext cx="5131109" cy="267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6"/>
              </a:lnSpc>
            </a:pPr>
            <a:r>
              <a:rPr lang="en-US" sz="1620" spc="158">
                <a:solidFill>
                  <a:srgbClr val="231F20"/>
                </a:solidFill>
                <a:latin typeface="Open Sauce"/>
              </a:rPr>
              <a:t>Final value of Carbon Foot Print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501433" y="6911251"/>
            <a:ext cx="3960580" cy="269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6"/>
              </a:lnSpc>
            </a:pPr>
            <a:r>
              <a:rPr lang="en-US" sz="1634" spc="160">
                <a:solidFill>
                  <a:srgbClr val="231F20"/>
                </a:solidFill>
                <a:latin typeface="Open Sauce"/>
              </a:rPr>
              <a:t>Final value of Water Foot Print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6215399" y="5490321"/>
            <a:ext cx="399402" cy="399402"/>
            <a:chOff x="0" y="0"/>
            <a:chExt cx="2055600" cy="20556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1161483" y="5490321"/>
            <a:ext cx="399402" cy="399402"/>
            <a:chOff x="0" y="0"/>
            <a:chExt cx="2055600" cy="20556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2627" y="2901697"/>
            <a:ext cx="1400485" cy="6107900"/>
            <a:chOff x="0" y="0"/>
            <a:chExt cx="368852" cy="16086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8852" cy="1608665"/>
            </a:xfrm>
            <a:custGeom>
              <a:avLst/>
              <a:gdLst/>
              <a:ahLst/>
              <a:cxnLst/>
              <a:rect r="r" b="b" t="t" l="l"/>
              <a:pathLst>
                <a:path h="1608665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608665"/>
                  </a:lnTo>
                  <a:lnTo>
                    <a:pt x="0" y="1608665"/>
                  </a:ln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368852" cy="1627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43050" y="-558218"/>
            <a:ext cx="3086100" cy="11299900"/>
            <a:chOff x="0" y="0"/>
            <a:chExt cx="812800" cy="297610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2976105"/>
            </a:xfrm>
            <a:custGeom>
              <a:avLst/>
              <a:gdLst/>
              <a:ahLst/>
              <a:cxnLst/>
              <a:rect r="r" b="b" t="t" l="l"/>
              <a:pathLst>
                <a:path h="297610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193216" y="1415447"/>
            <a:ext cx="5408984" cy="7979428"/>
            <a:chOff x="0" y="0"/>
            <a:chExt cx="1424588" cy="21015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24588" cy="2101578"/>
            </a:xfrm>
            <a:custGeom>
              <a:avLst/>
              <a:gdLst/>
              <a:ahLst/>
              <a:cxnLst/>
              <a:rect r="r" b="b" t="t" l="l"/>
              <a:pathLst>
                <a:path h="2101578" w="1424588">
                  <a:moveTo>
                    <a:pt x="0" y="0"/>
                  </a:moveTo>
                  <a:lnTo>
                    <a:pt x="1424588" y="0"/>
                  </a:lnTo>
                  <a:lnTo>
                    <a:pt x="1424588" y="2101578"/>
                  </a:lnTo>
                  <a:lnTo>
                    <a:pt x="0" y="2101578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424588" cy="21206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5698915" y="8697813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772900" y="1028700"/>
            <a:ext cx="5486400" cy="7980897"/>
          </a:xfrm>
          <a:custGeom>
            <a:avLst/>
            <a:gdLst/>
            <a:ahLst/>
            <a:cxnLst/>
            <a:rect r="r" b="b" t="t" l="l"/>
            <a:pathLst>
              <a:path h="7980897" w="5486400">
                <a:moveTo>
                  <a:pt x="0" y="0"/>
                </a:moveTo>
                <a:lnTo>
                  <a:pt x="5486400" y="0"/>
                </a:lnTo>
                <a:lnTo>
                  <a:pt x="5486400" y="7980897"/>
                </a:lnTo>
                <a:lnTo>
                  <a:pt x="0" y="79808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733" t="0" r="-22733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213112" y="1316966"/>
            <a:ext cx="5661991" cy="1439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58"/>
              </a:lnSpc>
            </a:pPr>
            <a:r>
              <a:rPr lang="en-US" sz="7868" spc="771">
                <a:solidFill>
                  <a:srgbClr val="231F20"/>
                </a:solidFill>
                <a:latin typeface="Codec Pro ExtraBold"/>
              </a:rPr>
              <a:t>Content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024659" y="3168035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024659" y="3965154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024659" y="4846311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024659" y="5643430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044260" y="6435807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044260" y="7266771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06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044260" y="8117064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07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400737" y="3333137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Overview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400737" y="4127355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Related Works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400737" y="5047445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Datasets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400737" y="5841663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Sustainameal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400737" y="6642507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Experiments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400737" y="7434884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Qualitative Analysis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400737" y="8279265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Conclusion and Future Works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0">
            <a:off x="1975245" y="269088"/>
            <a:ext cx="1507231" cy="1519225"/>
          </a:xfrm>
          <a:custGeom>
            <a:avLst/>
            <a:gdLst/>
            <a:ahLst/>
            <a:cxnLst/>
            <a:rect r="r" b="b" t="t" l="l"/>
            <a:pathLst>
              <a:path h="1519225" w="1507231">
                <a:moveTo>
                  <a:pt x="0" y="0"/>
                </a:moveTo>
                <a:lnTo>
                  <a:pt x="1507231" y="0"/>
                </a:lnTo>
                <a:lnTo>
                  <a:pt x="1507231" y="1519224"/>
                </a:lnTo>
                <a:lnTo>
                  <a:pt x="0" y="15192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660488">
            <a:off x="-4233206" y="5189176"/>
            <a:ext cx="8282376" cy="404757"/>
            <a:chOff x="0" y="0"/>
            <a:chExt cx="2181367" cy="1066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81366" cy="106603"/>
            </a:xfrm>
            <a:custGeom>
              <a:avLst/>
              <a:gdLst/>
              <a:ahLst/>
              <a:cxnLst/>
              <a:rect r="r" b="b" t="t" l="l"/>
              <a:pathLst>
                <a:path h="106603" w="2181366">
                  <a:moveTo>
                    <a:pt x="0" y="0"/>
                  </a:moveTo>
                  <a:lnTo>
                    <a:pt x="2181366" y="0"/>
                  </a:lnTo>
                  <a:lnTo>
                    <a:pt x="2181366" y="106603"/>
                  </a:lnTo>
                  <a:lnTo>
                    <a:pt x="0" y="106603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181367" cy="1256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298585" y="2810555"/>
            <a:ext cx="4486336" cy="1594049"/>
            <a:chOff x="0" y="0"/>
            <a:chExt cx="4073040" cy="1447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73017" cy="1447165"/>
            </a:xfrm>
            <a:custGeom>
              <a:avLst/>
              <a:gdLst/>
              <a:ahLst/>
              <a:cxnLst/>
              <a:rect r="r" b="b" t="t" l="l"/>
              <a:pathLst>
                <a:path h="1447165" w="4073017">
                  <a:moveTo>
                    <a:pt x="33492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165"/>
                    <a:pt x="0" y="1447165"/>
                    <a:pt x="0" y="1447165"/>
                  </a:cubicBezTo>
                  <a:cubicBezTo>
                    <a:pt x="3349244" y="1447165"/>
                    <a:pt x="3349244" y="1447165"/>
                    <a:pt x="3349244" y="1447165"/>
                  </a:cubicBezTo>
                  <a:cubicBezTo>
                    <a:pt x="3747897" y="1447165"/>
                    <a:pt x="4073017" y="1122172"/>
                    <a:pt x="4073017" y="723519"/>
                  </a:cubicBezTo>
                  <a:cubicBezTo>
                    <a:pt x="4073017" y="324866"/>
                    <a:pt x="3747897" y="0"/>
                    <a:pt x="3349244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245402" y="2143592"/>
            <a:ext cx="2264977" cy="2263391"/>
            <a:chOff x="0" y="0"/>
            <a:chExt cx="2056320" cy="20548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56384" cy="2054860"/>
            </a:xfrm>
            <a:custGeom>
              <a:avLst/>
              <a:gdLst/>
              <a:ahLst/>
              <a:cxnLst/>
              <a:rect r="r" b="b" t="t" l="l"/>
              <a:pathLst>
                <a:path h="2054860" w="2056384">
                  <a:moveTo>
                    <a:pt x="0" y="1027430"/>
                  </a:moveTo>
                  <a:cubicBezTo>
                    <a:pt x="0" y="459994"/>
                    <a:pt x="460375" y="0"/>
                    <a:pt x="1028192" y="0"/>
                  </a:cubicBezTo>
                  <a:cubicBezTo>
                    <a:pt x="1596009" y="0"/>
                    <a:pt x="2056384" y="459994"/>
                    <a:pt x="2056384" y="1027430"/>
                  </a:cubicBezTo>
                  <a:cubicBezTo>
                    <a:pt x="2056384" y="1594866"/>
                    <a:pt x="1596009" y="2054860"/>
                    <a:pt x="1028192" y="2054860"/>
                  </a:cubicBezTo>
                  <a:cubicBezTo>
                    <a:pt x="460375" y="2054860"/>
                    <a:pt x="0" y="1594866"/>
                    <a:pt x="0" y="1027430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535614" y="4663935"/>
            <a:ext cx="5195693" cy="1596428"/>
            <a:chOff x="0" y="0"/>
            <a:chExt cx="4717048" cy="144936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16971" cy="1449324"/>
            </a:xfrm>
            <a:custGeom>
              <a:avLst/>
              <a:gdLst/>
              <a:ahLst/>
              <a:cxnLst/>
              <a:rect r="r" b="b" t="t" l="l"/>
              <a:pathLst>
                <a:path h="1449324" w="4716971">
                  <a:moveTo>
                    <a:pt x="387876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9324"/>
                    <a:pt x="0" y="1449324"/>
                    <a:pt x="0" y="1449324"/>
                  </a:cubicBezTo>
                  <a:cubicBezTo>
                    <a:pt x="3878764" y="1449324"/>
                    <a:pt x="3878764" y="1449324"/>
                    <a:pt x="3878764" y="1449324"/>
                  </a:cubicBezTo>
                  <a:cubicBezTo>
                    <a:pt x="4340484" y="1449324"/>
                    <a:pt x="4716971" y="1123823"/>
                    <a:pt x="4716971" y="724662"/>
                  </a:cubicBezTo>
                  <a:cubicBezTo>
                    <a:pt x="4716971" y="325501"/>
                    <a:pt x="4340483" y="0"/>
                    <a:pt x="3878764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479259" y="3994593"/>
            <a:ext cx="2267356" cy="2265770"/>
            <a:chOff x="0" y="0"/>
            <a:chExt cx="2058480" cy="20570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58416" cy="2057146"/>
            </a:xfrm>
            <a:custGeom>
              <a:avLst/>
              <a:gdLst/>
              <a:ahLst/>
              <a:cxnLst/>
              <a:rect r="r" b="b" t="t" l="l"/>
              <a:pathLst>
                <a:path h="2057146" w="2058416">
                  <a:moveTo>
                    <a:pt x="0" y="1028573"/>
                  </a:moveTo>
                  <a:cubicBezTo>
                    <a:pt x="0" y="460502"/>
                    <a:pt x="460756" y="0"/>
                    <a:pt x="1029208" y="0"/>
                  </a:cubicBezTo>
                  <a:cubicBezTo>
                    <a:pt x="1597660" y="0"/>
                    <a:pt x="2058416" y="460502"/>
                    <a:pt x="2058416" y="1028573"/>
                  </a:cubicBezTo>
                  <a:cubicBezTo>
                    <a:pt x="2058416" y="1596644"/>
                    <a:pt x="1597660" y="2057146"/>
                    <a:pt x="1029208" y="2057146"/>
                  </a:cubicBezTo>
                  <a:cubicBezTo>
                    <a:pt x="460756" y="2057146"/>
                    <a:pt x="0" y="1596517"/>
                    <a:pt x="0" y="1028573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8798021" y="6519693"/>
            <a:ext cx="6003160" cy="1594842"/>
            <a:chOff x="0" y="0"/>
            <a:chExt cx="5450129" cy="14479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449983" cy="1447927"/>
            </a:xfrm>
            <a:custGeom>
              <a:avLst/>
              <a:gdLst/>
              <a:ahLst/>
              <a:cxnLst/>
              <a:rect r="r" b="b" t="t" l="l"/>
              <a:pathLst>
                <a:path h="1447927" w="5449983">
                  <a:moveTo>
                    <a:pt x="448150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927"/>
                    <a:pt x="0" y="1447927"/>
                    <a:pt x="0" y="1447927"/>
                  </a:cubicBezTo>
                  <a:cubicBezTo>
                    <a:pt x="4481509" y="1447927"/>
                    <a:pt x="4481509" y="1447927"/>
                    <a:pt x="4481509" y="1447927"/>
                  </a:cubicBezTo>
                  <a:cubicBezTo>
                    <a:pt x="5015078" y="1447927"/>
                    <a:pt x="5449983" y="1122807"/>
                    <a:pt x="5449983" y="724027"/>
                  </a:cubicBezTo>
                  <a:cubicBezTo>
                    <a:pt x="5449983" y="325247"/>
                    <a:pt x="5015078" y="0"/>
                    <a:pt x="4481509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7619218" y="5879223"/>
            <a:ext cx="2264184" cy="2264184"/>
            <a:chOff x="0" y="0"/>
            <a:chExt cx="2055600" cy="20556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0384130" y="6536588"/>
            <a:ext cx="4264919" cy="797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231"/>
              </a:lnSpc>
              <a:spcBef>
                <a:spcPct val="0"/>
              </a:spcBef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Absence of common ingredients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984741" y="4954428"/>
            <a:ext cx="3511436" cy="3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231"/>
              </a:lnSpc>
              <a:spcBef>
                <a:spcPct val="0"/>
              </a:spcBef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Limited ingredients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740459" y="2830077"/>
            <a:ext cx="2732632" cy="3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231"/>
              </a:lnSpc>
              <a:spcBef>
                <a:spcPct val="0"/>
              </a:spcBef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Dataset noise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178433" y="4850388"/>
            <a:ext cx="5488313" cy="846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28"/>
              </a:lnSpc>
            </a:pPr>
            <a:r>
              <a:rPr lang="en-US" sz="5684" spc="198">
                <a:solidFill>
                  <a:srgbClr val="040506"/>
                </a:solidFill>
                <a:latin typeface="Codec Pro ExtraBold"/>
              </a:rPr>
              <a:t>Limitations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78433" y="5684865"/>
            <a:ext cx="4212060" cy="2186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The CSEL dataset faces some important limitations that are challenging for us. To address these challenges, we’ve resorted to employing</a:t>
            </a:r>
          </a:p>
          <a:p>
            <a:pPr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methodologies outlined in the data preprocessing section.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740459" y="3260368"/>
            <a:ext cx="2542664" cy="801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84"/>
              </a:lnSpc>
            </a:pPr>
            <a:r>
              <a:rPr lang="en-US" sz="1583" spc="155">
                <a:solidFill>
                  <a:srgbClr val="231F20"/>
                </a:solidFill>
                <a:latin typeface="Open Sauce"/>
              </a:rPr>
              <a:t>Presence of additional word and character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984741" y="5475568"/>
            <a:ext cx="2542664" cy="262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84"/>
              </a:lnSpc>
            </a:pPr>
            <a:r>
              <a:rPr lang="en-US" sz="1583" spc="155">
                <a:solidFill>
                  <a:srgbClr val="231F20"/>
                </a:solidFill>
                <a:latin typeface="Open Sauce"/>
              </a:rPr>
              <a:t>Only 471 items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080581" y="2586040"/>
            <a:ext cx="436008" cy="1254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0246"/>
              </a:lnSpc>
              <a:spcBef>
                <a:spcPct val="0"/>
              </a:spcBef>
            </a:pPr>
            <a:r>
              <a:rPr lang="en-US" sz="7424" spc="727">
                <a:solidFill>
                  <a:srgbClr val="FFFFFF"/>
                </a:solidFill>
                <a:latin typeface="Open Sauce Bold"/>
              </a:rPr>
              <a:t>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317611" y="4479657"/>
            <a:ext cx="436008" cy="1254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0246"/>
              </a:lnSpc>
              <a:spcBef>
                <a:spcPct val="0"/>
              </a:spcBef>
            </a:pPr>
            <a:r>
              <a:rPr lang="en-US" sz="7424" spc="727">
                <a:solidFill>
                  <a:srgbClr val="FFFFFF"/>
                </a:solidFill>
                <a:latin typeface="Open Sauce Bold"/>
              </a:rPr>
              <a:t>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384130" y="7457550"/>
            <a:ext cx="3126250" cy="532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84"/>
              </a:lnSpc>
            </a:pPr>
            <a:r>
              <a:rPr lang="en-US" sz="1583" spc="155">
                <a:solidFill>
                  <a:srgbClr val="231F20"/>
                </a:solidFill>
                <a:latin typeface="Open Sauce"/>
              </a:rPr>
              <a:t>Some important ingredients are missing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533307" y="6322068"/>
            <a:ext cx="436008" cy="1254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0246"/>
              </a:lnSpc>
              <a:spcBef>
                <a:spcPct val="0"/>
              </a:spcBef>
            </a:pPr>
            <a:r>
              <a:rPr lang="en-US" sz="7424" spc="727">
                <a:solidFill>
                  <a:srgbClr val="FFFFFF"/>
                </a:solidFill>
                <a:latin typeface="Open Sauce Bold"/>
              </a:rPr>
              <a:t>3</a:t>
            </a:r>
          </a:p>
        </p:txBody>
      </p:sp>
      <p:grpSp>
        <p:nvGrpSpPr>
          <p:cNvPr name="Group 28" id="28"/>
          <p:cNvGrpSpPr>
            <a:grpSpLocks noChangeAspect="true"/>
          </p:cNvGrpSpPr>
          <p:nvPr/>
        </p:nvGrpSpPr>
        <p:grpSpPr>
          <a:xfrm rot="0">
            <a:off x="0" y="0"/>
            <a:ext cx="9551719" cy="5372843"/>
            <a:chOff x="0" y="0"/>
            <a:chExt cx="6089457" cy="342532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1" id="31"/>
          <p:cNvGrpSpPr/>
          <p:nvPr/>
        </p:nvGrpSpPr>
        <p:grpSpPr>
          <a:xfrm rot="-1747322">
            <a:off x="3921959" y="1003562"/>
            <a:ext cx="8282376" cy="111180"/>
            <a:chOff x="0" y="0"/>
            <a:chExt cx="2181367" cy="2928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181366" cy="29282"/>
            </a:xfrm>
            <a:custGeom>
              <a:avLst/>
              <a:gdLst/>
              <a:ahLst/>
              <a:cxnLst/>
              <a:rect r="r" b="b" t="t" l="l"/>
              <a:pathLst>
                <a:path h="29282" w="2181366">
                  <a:moveTo>
                    <a:pt x="0" y="0"/>
                  </a:moveTo>
                  <a:lnTo>
                    <a:pt x="2181366" y="0"/>
                  </a:lnTo>
                  <a:lnTo>
                    <a:pt x="2181366" y="29282"/>
                  </a:lnTo>
                  <a:lnTo>
                    <a:pt x="0" y="29282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2181367" cy="483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34" id="34"/>
          <p:cNvGrpSpPr>
            <a:grpSpLocks noChangeAspect="true"/>
          </p:cNvGrpSpPr>
          <p:nvPr/>
        </p:nvGrpSpPr>
        <p:grpSpPr>
          <a:xfrm rot="0">
            <a:off x="0" y="0"/>
            <a:ext cx="9551719" cy="5372843"/>
            <a:chOff x="0" y="0"/>
            <a:chExt cx="6089457" cy="342532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blipFill>
              <a:blip r:embed="rId2"/>
              <a:stretch>
                <a:fillRect l="0" t="-9259" r="0" b="-9259"/>
              </a:stretch>
            </a:blipFill>
          </p:spPr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61783" y="3984773"/>
            <a:ext cx="12964435" cy="1974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PREPROCESSING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024557" cy="1611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Recipe Dataset Reduction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25047" y="4789777"/>
            <a:ext cx="4482343" cy="25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Recipes with identical titles are dropped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25047" y="4275336"/>
            <a:ext cx="515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01 - Removing duplicates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25047" y="6434696"/>
            <a:ext cx="4482343" cy="507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Recipes with ’tags’ property as null are dropped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25047" y="5924839"/>
            <a:ext cx="6199295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02 - Removing Null Tags Recipes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25047" y="8081613"/>
            <a:ext cx="4482343" cy="507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Recipes with ’ingredients’ property as null are dropped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25047" y="7571756"/>
            <a:ext cx="6934077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03 - Removing Null Ingredients Recipes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-5400000">
            <a:off x="5408122" y="1997856"/>
            <a:ext cx="47625" cy="7213777"/>
            <a:chOff x="0" y="0"/>
            <a:chExt cx="14150" cy="214333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-5400000">
            <a:off x="5408122" y="3664583"/>
            <a:ext cx="47625" cy="7213777"/>
            <a:chOff x="0" y="0"/>
            <a:chExt cx="14150" cy="214333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-5400000">
            <a:off x="5408122" y="5327865"/>
            <a:ext cx="47625" cy="7213777"/>
            <a:chOff x="0" y="0"/>
            <a:chExt cx="14150" cy="214333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-3462229">
            <a:off x="10314153" y="286981"/>
            <a:ext cx="21026341" cy="12831921"/>
            <a:chOff x="0" y="0"/>
            <a:chExt cx="5537802" cy="337960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537802" cy="3379601"/>
            </a:xfrm>
            <a:custGeom>
              <a:avLst/>
              <a:gdLst/>
              <a:ahLst/>
              <a:cxnLst/>
              <a:rect r="r" b="b" t="t" l="l"/>
              <a:pathLst>
                <a:path h="3379601" w="5537802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-8849981">
            <a:off x="13386349" y="1717443"/>
            <a:ext cx="313833" cy="8482349"/>
            <a:chOff x="0" y="0"/>
            <a:chExt cx="82656" cy="223403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3805657" y="7416034"/>
            <a:ext cx="4482343" cy="678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FDFBFB"/>
                </a:solidFill>
                <a:latin typeface="Open Sauce"/>
              </a:rPr>
              <a:t>This step reduced recipes from 507.335 to 214.800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024557" cy="1611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Recipe Dataset Cleaning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25047" y="4789777"/>
            <a:ext cx="6613204" cy="507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Removal of adjectives, stopwords, verbs, numbers, special characters and </a:t>
            </a:r>
            <a:r>
              <a:rPr lang="en-US" sz="1489" spc="145">
                <a:solidFill>
                  <a:srgbClr val="231F20"/>
                </a:solidFill>
                <a:latin typeface="Open Sauce"/>
              </a:rPr>
              <a:t>content within parentheses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25047" y="4275336"/>
            <a:ext cx="7213777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01 - Text Cleaning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-5400000">
            <a:off x="5408122" y="1876543"/>
            <a:ext cx="47625" cy="7213777"/>
            <a:chOff x="0" y="0"/>
            <a:chExt cx="14150" cy="21433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65793" y="4599539"/>
            <a:ext cx="9492280" cy="303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8"/>
              </a:lnSpc>
              <a:spcBef>
                <a:spcPct val="0"/>
              </a:spcBef>
            </a:pPr>
            <a:r>
              <a:rPr lang="en-US" sz="1832" spc="179">
                <a:solidFill>
                  <a:srgbClr val="000000"/>
                </a:solidFill>
                <a:latin typeface="Open Sauce"/>
              </a:rPr>
              <a:t>Caramel</a:t>
            </a:r>
            <a:r>
              <a:rPr lang="en-US" sz="1832" spc="179">
                <a:solidFill>
                  <a:srgbClr val="C20000"/>
                </a:solidFill>
                <a:latin typeface="Open Sauce"/>
              </a:rPr>
              <a:t> Sweetened Condensed </a:t>
            </a:r>
            <a:r>
              <a:rPr lang="en-US" sz="1832" spc="179">
                <a:solidFill>
                  <a:srgbClr val="000000"/>
                </a:solidFill>
                <a:latin typeface="Open Sauce"/>
              </a:rPr>
              <a:t>Milk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65793" y="4994600"/>
            <a:ext cx="7883148" cy="303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8"/>
              </a:lnSpc>
              <a:spcBef>
                <a:spcPct val="0"/>
              </a:spcBef>
            </a:pPr>
            <a:r>
              <a:rPr lang="en-US" sz="1832" spc="179">
                <a:solidFill>
                  <a:srgbClr val="231F20"/>
                </a:solidFill>
                <a:latin typeface="Open Sauce"/>
              </a:rPr>
              <a:t>Caramel Milk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628496" y="4080571"/>
            <a:ext cx="47625" cy="1644126"/>
            <a:chOff x="0" y="0"/>
            <a:chExt cx="14150" cy="48849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4150" cy="488498"/>
            </a:xfrm>
            <a:custGeom>
              <a:avLst/>
              <a:gdLst/>
              <a:ahLst/>
              <a:cxnLst/>
              <a:rect r="r" b="b" t="t" l="l"/>
              <a:pathLst>
                <a:path h="488498" w="14150">
                  <a:moveTo>
                    <a:pt x="0" y="0"/>
                  </a:moveTo>
                  <a:lnTo>
                    <a:pt x="14150" y="0"/>
                  </a:lnTo>
                  <a:lnTo>
                    <a:pt x="14150" y="488498"/>
                  </a:lnTo>
                  <a:lnTo>
                    <a:pt x="0" y="488498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14150" cy="5075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828458">
            <a:off x="47329" y="7346873"/>
            <a:ext cx="21026341" cy="12831921"/>
            <a:chOff x="0" y="0"/>
            <a:chExt cx="5537802" cy="33796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537802" cy="3379601"/>
            </a:xfrm>
            <a:custGeom>
              <a:avLst/>
              <a:gdLst/>
              <a:ahLst/>
              <a:cxnLst/>
              <a:rect r="r" b="b" t="t" l="l"/>
              <a:pathLst>
                <a:path h="3379601" w="5537802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-6216210">
            <a:off x="5670790" y="3934871"/>
            <a:ext cx="313833" cy="8482349"/>
            <a:chOff x="0" y="0"/>
            <a:chExt cx="82656" cy="223403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024557" cy="1611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CSEL Dataset Cleaning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25047" y="4789777"/>
            <a:ext cx="6363386" cy="25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Removal of ingredients lacking both cfp and wfp values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25047" y="4275336"/>
            <a:ext cx="7213777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01 - Removing no cfp and wfp ingredients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25047" y="6199565"/>
            <a:ext cx="6613204" cy="507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Elimination of adjectives, stopwords, and special characters like asterisks (*).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25047" y="5689708"/>
            <a:ext cx="6199295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02 - Text Cleaning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25047" y="7846483"/>
            <a:ext cx="6456182" cy="507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Removal of all parentheses and their contents, e.g., ’( F )’, ’( G )’, etc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25047" y="7336625"/>
            <a:ext cx="6934077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03 - Removing Parenthesis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-5400000">
            <a:off x="5408122" y="1762726"/>
            <a:ext cx="47625" cy="7213777"/>
            <a:chOff x="0" y="0"/>
            <a:chExt cx="14150" cy="214333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-5400000">
            <a:off x="5408122" y="3429453"/>
            <a:ext cx="47625" cy="7213777"/>
            <a:chOff x="0" y="0"/>
            <a:chExt cx="14150" cy="214333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-5400000">
            <a:off x="5408122" y="5092735"/>
            <a:ext cx="47625" cy="7213777"/>
            <a:chOff x="0" y="0"/>
            <a:chExt cx="14150" cy="214333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-3462229">
            <a:off x="11475109" y="463329"/>
            <a:ext cx="21026341" cy="12831921"/>
            <a:chOff x="0" y="0"/>
            <a:chExt cx="5537802" cy="337960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537802" cy="3379601"/>
            </a:xfrm>
            <a:custGeom>
              <a:avLst/>
              <a:gdLst/>
              <a:ahLst/>
              <a:cxnLst/>
              <a:rect r="r" b="b" t="t" l="l"/>
              <a:pathLst>
                <a:path h="3379601" w="5537802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-8849981">
            <a:off x="14547305" y="1893791"/>
            <a:ext cx="313833" cy="8482349"/>
            <a:chOff x="0" y="0"/>
            <a:chExt cx="82656" cy="223403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3805657" y="8579874"/>
            <a:ext cx="4482343" cy="678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FDFBFB"/>
                </a:solidFill>
                <a:latin typeface="Open Sauce"/>
              </a:rPr>
              <a:t>This step reduced igredients from 471 to 448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530315" y="5934997"/>
            <a:ext cx="2144455" cy="301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8"/>
              </a:lnSpc>
              <a:spcBef>
                <a:spcPct val="0"/>
              </a:spcBef>
            </a:pPr>
            <a:r>
              <a:rPr lang="en-US" sz="1832" spc="179">
                <a:solidFill>
                  <a:srgbClr val="C20000"/>
                </a:solidFill>
                <a:latin typeface="Open Sauce"/>
              </a:rPr>
              <a:t>Dark</a:t>
            </a:r>
            <a:r>
              <a:rPr lang="en-US" sz="1832" spc="179">
                <a:solidFill>
                  <a:srgbClr val="000000"/>
                </a:solidFill>
                <a:latin typeface="Open Sauce"/>
              </a:rPr>
              <a:t> Chocolate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530315" y="6330057"/>
            <a:ext cx="7883148" cy="303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8"/>
              </a:lnSpc>
              <a:spcBef>
                <a:spcPct val="0"/>
              </a:spcBef>
            </a:pPr>
            <a:r>
              <a:rPr lang="en-US" sz="1832" spc="179">
                <a:solidFill>
                  <a:srgbClr val="231F20"/>
                </a:solidFill>
                <a:latin typeface="Open Sauce"/>
              </a:rPr>
              <a:t>Chocolate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9893017" y="5416028"/>
            <a:ext cx="47625" cy="1644126"/>
            <a:chOff x="0" y="0"/>
            <a:chExt cx="14150" cy="48849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4150" cy="488498"/>
            </a:xfrm>
            <a:custGeom>
              <a:avLst/>
              <a:gdLst/>
              <a:ahLst/>
              <a:cxnLst/>
              <a:rect r="r" b="b" t="t" l="l"/>
              <a:pathLst>
                <a:path h="488498" w="14150">
                  <a:moveTo>
                    <a:pt x="0" y="0"/>
                  </a:moveTo>
                  <a:lnTo>
                    <a:pt x="14150" y="0"/>
                  </a:lnTo>
                  <a:lnTo>
                    <a:pt x="14150" y="488498"/>
                  </a:lnTo>
                  <a:lnTo>
                    <a:pt x="0" y="488498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19050"/>
              <a:ext cx="14150" cy="5075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10530315" y="7702947"/>
            <a:ext cx="2144455" cy="301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8"/>
              </a:lnSpc>
              <a:spcBef>
                <a:spcPct val="0"/>
              </a:spcBef>
            </a:pPr>
            <a:r>
              <a:rPr lang="en-US" sz="1832" spc="179">
                <a:solidFill>
                  <a:srgbClr val="231F20"/>
                </a:solidFill>
                <a:latin typeface="Open Sauce"/>
              </a:rPr>
              <a:t>Carrots </a:t>
            </a:r>
            <a:r>
              <a:rPr lang="en-US" sz="1832" spc="179">
                <a:solidFill>
                  <a:srgbClr val="C20000"/>
                </a:solidFill>
                <a:latin typeface="Open Sauce"/>
              </a:rPr>
              <a:t>(F)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530315" y="8098007"/>
            <a:ext cx="7883148" cy="303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8"/>
              </a:lnSpc>
              <a:spcBef>
                <a:spcPct val="0"/>
              </a:spcBef>
            </a:pPr>
            <a:r>
              <a:rPr lang="en-US" sz="1832" spc="179">
                <a:solidFill>
                  <a:srgbClr val="231F20"/>
                </a:solidFill>
                <a:latin typeface="Open Sauce"/>
              </a:rPr>
              <a:t>Carrots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9893017" y="7183979"/>
            <a:ext cx="47625" cy="1644126"/>
            <a:chOff x="0" y="0"/>
            <a:chExt cx="14150" cy="48849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4150" cy="488498"/>
            </a:xfrm>
            <a:custGeom>
              <a:avLst/>
              <a:gdLst/>
              <a:ahLst/>
              <a:cxnLst/>
              <a:rect r="r" b="b" t="t" l="l"/>
              <a:pathLst>
                <a:path h="488498" w="14150">
                  <a:moveTo>
                    <a:pt x="0" y="0"/>
                  </a:moveTo>
                  <a:lnTo>
                    <a:pt x="14150" y="0"/>
                  </a:lnTo>
                  <a:lnTo>
                    <a:pt x="14150" y="488498"/>
                  </a:lnTo>
                  <a:lnTo>
                    <a:pt x="0" y="488498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19050"/>
              <a:ext cx="14150" cy="5075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024557" cy="1611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Ingredient Matching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-5400000">
            <a:off x="4611776" y="2164344"/>
            <a:ext cx="47625" cy="7213777"/>
            <a:chOff x="0" y="0"/>
            <a:chExt cx="14150" cy="214333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5400000">
            <a:off x="4611776" y="4134844"/>
            <a:ext cx="47625" cy="7213777"/>
            <a:chOff x="0" y="0"/>
            <a:chExt cx="14150" cy="21433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873548" y="5054299"/>
            <a:ext cx="3556759" cy="35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8"/>
              </a:lnSpc>
              <a:spcBef>
                <a:spcPct val="0"/>
              </a:spcBef>
            </a:pPr>
            <a:r>
              <a:rPr lang="en-US" sz="2158" spc="211">
                <a:solidFill>
                  <a:srgbClr val="009245"/>
                </a:solidFill>
                <a:latin typeface="Open Sauce"/>
              </a:rPr>
              <a:t>Milk</a:t>
            </a:r>
            <a:r>
              <a:rPr lang="en-US" sz="2158" spc="211">
                <a:solidFill>
                  <a:srgbClr val="231F20"/>
                </a:solidFill>
                <a:latin typeface="Open Sauce"/>
              </a:rPr>
              <a:t>          low-fat </a:t>
            </a:r>
            <a:r>
              <a:rPr lang="en-US" sz="2158" spc="211">
                <a:solidFill>
                  <a:srgbClr val="009245"/>
                </a:solidFill>
                <a:latin typeface="Open Sauce"/>
              </a:rPr>
              <a:t>Milk</a:t>
            </a:r>
            <a:r>
              <a:rPr lang="en-US" sz="2158" spc="211">
                <a:solidFill>
                  <a:srgbClr val="231F20"/>
                </a:solidFill>
                <a:latin typeface="Open Sauce"/>
              </a:rPr>
              <a:t>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873548" y="6895432"/>
            <a:ext cx="5136154" cy="365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18"/>
              </a:lnSpc>
              <a:spcBef>
                <a:spcPct val="0"/>
              </a:spcBef>
            </a:pPr>
            <a:r>
              <a:rPr lang="en-US" sz="2186" spc="214">
                <a:solidFill>
                  <a:srgbClr val="009245"/>
                </a:solidFill>
                <a:latin typeface="Open Sauce"/>
              </a:rPr>
              <a:t>Beef</a:t>
            </a:r>
            <a:r>
              <a:rPr lang="en-US" sz="2186" spc="214">
                <a:solidFill>
                  <a:srgbClr val="231F20"/>
                </a:solidFill>
                <a:latin typeface="Open Sauce"/>
              </a:rPr>
              <a:t>         </a:t>
            </a:r>
            <a:r>
              <a:rPr lang="en-US" sz="2186" spc="214">
                <a:solidFill>
                  <a:srgbClr val="009245"/>
                </a:solidFill>
                <a:latin typeface="Open Sauce"/>
              </a:rPr>
              <a:t>Beef</a:t>
            </a:r>
            <a:r>
              <a:rPr lang="en-US" sz="2186" spc="214">
                <a:solidFill>
                  <a:srgbClr val="231F20"/>
                </a:solidFill>
                <a:latin typeface="Open Sauce"/>
              </a:rPr>
              <a:t> Bone Free Meat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184122" y="4335639"/>
            <a:ext cx="48538" cy="1615721"/>
            <a:chOff x="0" y="0"/>
            <a:chExt cx="14421" cy="48005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421" cy="480059"/>
            </a:xfrm>
            <a:custGeom>
              <a:avLst/>
              <a:gdLst/>
              <a:ahLst/>
              <a:cxnLst/>
              <a:rect r="r" b="b" t="t" l="l"/>
              <a:pathLst>
                <a:path h="480059" w="14421">
                  <a:moveTo>
                    <a:pt x="0" y="0"/>
                  </a:moveTo>
                  <a:lnTo>
                    <a:pt x="14421" y="0"/>
                  </a:lnTo>
                  <a:lnTo>
                    <a:pt x="14421" y="480059"/>
                  </a:lnTo>
                  <a:lnTo>
                    <a:pt x="0" y="48005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14421" cy="4991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184122" y="6179900"/>
            <a:ext cx="48538" cy="1615721"/>
            <a:chOff x="0" y="0"/>
            <a:chExt cx="14421" cy="48005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4421" cy="480059"/>
            </a:xfrm>
            <a:custGeom>
              <a:avLst/>
              <a:gdLst/>
              <a:ahLst/>
              <a:cxnLst/>
              <a:rect r="r" b="b" t="t" l="l"/>
              <a:pathLst>
                <a:path h="480059" w="14421">
                  <a:moveTo>
                    <a:pt x="0" y="0"/>
                  </a:moveTo>
                  <a:lnTo>
                    <a:pt x="14421" y="0"/>
                  </a:lnTo>
                  <a:lnTo>
                    <a:pt x="14421" y="480059"/>
                  </a:lnTo>
                  <a:lnTo>
                    <a:pt x="0" y="48005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9050"/>
              <a:ext cx="14421" cy="4991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AutoShape 19" id="19"/>
          <p:cNvSpPr/>
          <p:nvPr/>
        </p:nvSpPr>
        <p:spPr>
          <a:xfrm>
            <a:off x="11696301" y="5263602"/>
            <a:ext cx="62986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0" id="20"/>
          <p:cNvSpPr/>
          <p:nvPr/>
        </p:nvSpPr>
        <p:spPr>
          <a:xfrm>
            <a:off x="11696301" y="7097370"/>
            <a:ext cx="62986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21" id="21"/>
          <p:cNvSpPr/>
          <p:nvPr/>
        </p:nvSpPr>
        <p:spPr>
          <a:xfrm flipH="false" flipV="false" rot="0">
            <a:off x="10373346" y="147566"/>
            <a:ext cx="7591673" cy="4188073"/>
          </a:xfrm>
          <a:custGeom>
            <a:avLst/>
            <a:gdLst/>
            <a:ahLst/>
            <a:cxnLst/>
            <a:rect r="r" b="b" t="t" l="l"/>
            <a:pathLst>
              <a:path h="4188073" w="7591673">
                <a:moveTo>
                  <a:pt x="0" y="0"/>
                </a:moveTo>
                <a:lnTo>
                  <a:pt x="7591673" y="0"/>
                </a:lnTo>
                <a:lnTo>
                  <a:pt x="7591673" y="4188073"/>
                </a:lnTo>
                <a:lnTo>
                  <a:pt x="0" y="41880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028700" y="5054299"/>
            <a:ext cx="7039386" cy="507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Checking if the CSEL dataset ingredient name is contained within our ingre</a:t>
            </a:r>
            <a:r>
              <a:rPr lang="en-US" sz="1489" spc="145">
                <a:solidFill>
                  <a:srgbClr val="231F20"/>
                </a:solidFill>
                <a:latin typeface="Open Sauce"/>
              </a:rPr>
              <a:t>dient name.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4539858"/>
            <a:ext cx="8830298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01 - Ingredients Checking(CSEL -&gt; Recipe Dataset)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6904957"/>
            <a:ext cx="6833639" cy="507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Checking if the ingredient name is contained within the CSEL ingredient </a:t>
            </a:r>
            <a:r>
              <a:rPr lang="en-US" sz="1489" spc="145">
                <a:solidFill>
                  <a:srgbClr val="231F20"/>
                </a:solidFill>
                <a:latin typeface="Open Sauce"/>
              </a:rPr>
              <a:t>name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6395099"/>
            <a:ext cx="8991468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02 - Ingredients Checking(Recipe Dataset -&gt; CSEL)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8700" y="8556120"/>
            <a:ext cx="7039386" cy="678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231F20"/>
                </a:solidFill>
                <a:latin typeface="Open Sauce"/>
              </a:rPr>
              <a:t>This matching process assigned 78.998 out of 159.284 ingredients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03977" y="1596132"/>
            <a:ext cx="6979774" cy="2352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Transformer Usage for Missing Ingredients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25047" y="4789777"/>
            <a:ext cx="6760169" cy="76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Used a transformer to calculate similarity between missing ingredients </a:t>
            </a:r>
            <a:r>
              <a:rPr lang="en-US" sz="1489" spc="145">
                <a:solidFill>
                  <a:srgbClr val="231F20"/>
                </a:solidFill>
                <a:latin typeface="Open Sauce"/>
              </a:rPr>
              <a:t>(occurring more than 1 time) and matched ingredients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25047" y="4275336"/>
            <a:ext cx="7213777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01 - Transformer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25047" y="6730994"/>
            <a:ext cx="6613204" cy="25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Set a threshold of 0.98 as the minimum similarity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25047" y="6221137"/>
            <a:ext cx="6199295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02 - Threshold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25047" y="8238006"/>
            <a:ext cx="7058704" cy="76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Obtained around 240 possible similarities, manually reviewing and eliminat</a:t>
            </a:r>
            <a:r>
              <a:rPr lang="en-US" sz="1489" spc="145">
                <a:solidFill>
                  <a:srgbClr val="231F20"/>
                </a:solidFill>
                <a:latin typeface="Open Sauce"/>
              </a:rPr>
              <a:t>ing the inconsistent ones, resulting in 178 similarities.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25047" y="7728149"/>
            <a:ext cx="6934077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03 - Filtering results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5400000">
            <a:off x="5408122" y="2133236"/>
            <a:ext cx="47625" cy="7213777"/>
            <a:chOff x="0" y="0"/>
            <a:chExt cx="14150" cy="214333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5400000">
            <a:off x="5370051" y="3640248"/>
            <a:ext cx="47625" cy="7213777"/>
            <a:chOff x="0" y="0"/>
            <a:chExt cx="14150" cy="214333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-5400000">
            <a:off x="5408122" y="5581465"/>
            <a:ext cx="47625" cy="7213777"/>
            <a:chOff x="0" y="0"/>
            <a:chExt cx="14150" cy="214333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904904" y="7548819"/>
            <a:ext cx="48538" cy="1615721"/>
            <a:chOff x="0" y="0"/>
            <a:chExt cx="14421" cy="48005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421" cy="480059"/>
            </a:xfrm>
            <a:custGeom>
              <a:avLst/>
              <a:gdLst/>
              <a:ahLst/>
              <a:cxnLst/>
              <a:rect r="r" b="b" t="t" l="l"/>
              <a:pathLst>
                <a:path h="480059" w="14421">
                  <a:moveTo>
                    <a:pt x="0" y="0"/>
                  </a:moveTo>
                  <a:lnTo>
                    <a:pt x="14421" y="0"/>
                  </a:lnTo>
                  <a:lnTo>
                    <a:pt x="14421" y="480059"/>
                  </a:lnTo>
                  <a:lnTo>
                    <a:pt x="0" y="48005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9050"/>
              <a:ext cx="14421" cy="4991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07678" y="8206820"/>
            <a:ext cx="6906895" cy="29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</a:rPr>
              <a:t>Turkey neck bone         Turkey meat bone         Turkey Meat</a:t>
            </a:r>
          </a:p>
        </p:txBody>
      </p:sp>
      <p:sp>
        <p:nvSpPr>
          <p:cNvPr name="AutoShape 23" id="23"/>
          <p:cNvSpPr/>
          <p:nvPr/>
        </p:nvSpPr>
        <p:spPr>
          <a:xfrm flipV="true">
            <a:off x="12385483" y="8375730"/>
            <a:ext cx="51532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4" id="24"/>
          <p:cNvSpPr/>
          <p:nvPr/>
        </p:nvSpPr>
        <p:spPr>
          <a:xfrm flipV="true">
            <a:off x="15139013" y="8375730"/>
            <a:ext cx="51532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7862164" cy="2352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Manual Assignment of Most Relevant Missing Ingredients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25047" y="4789777"/>
            <a:ext cx="6760169" cy="76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After automated analysis, further manual intervention addressed 87 missing ingredi</a:t>
            </a:r>
            <a:r>
              <a:rPr lang="en-US" sz="1489" spc="145">
                <a:solidFill>
                  <a:srgbClr val="231F20"/>
                </a:solidFill>
                <a:latin typeface="Open Sauce"/>
              </a:rPr>
              <a:t>ents with more than 1000 occurrences, finding 19 possible associations.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25047" y="4275336"/>
            <a:ext cx="7213777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01 - Assignments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-5400000">
            <a:off x="5408122" y="2389929"/>
            <a:ext cx="47625" cy="7213777"/>
            <a:chOff x="0" y="0"/>
            <a:chExt cx="14150" cy="21433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828458">
            <a:off x="47329" y="7346873"/>
            <a:ext cx="21026341" cy="12831921"/>
            <a:chOff x="0" y="0"/>
            <a:chExt cx="5537802" cy="33796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537802" cy="3379601"/>
            </a:xfrm>
            <a:custGeom>
              <a:avLst/>
              <a:gdLst/>
              <a:ahLst/>
              <a:cxnLst/>
              <a:rect r="r" b="b" t="t" l="l"/>
              <a:pathLst>
                <a:path h="3379601" w="5537802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6216210">
            <a:off x="5670790" y="3934871"/>
            <a:ext cx="313833" cy="8482349"/>
            <a:chOff x="0" y="0"/>
            <a:chExt cx="82656" cy="223403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9144000" y="4939897"/>
            <a:ext cx="6870241" cy="369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18"/>
              </a:lnSpc>
              <a:spcBef>
                <a:spcPct val="0"/>
              </a:spcBef>
            </a:pPr>
            <a:r>
              <a:rPr lang="en-US" sz="2186" spc="214">
                <a:solidFill>
                  <a:srgbClr val="000000"/>
                </a:solidFill>
                <a:latin typeface="Open Sauce"/>
              </a:rPr>
              <a:t>gorgonzola         cheese</a:t>
            </a:r>
            <a:r>
              <a:rPr lang="en-US" sz="2186" spc="214">
                <a:solidFill>
                  <a:srgbClr val="231F20"/>
                </a:solidFill>
                <a:latin typeface="Open Sauce"/>
              </a:rPr>
              <a:t> </a:t>
            </a:r>
          </a:p>
        </p:txBody>
      </p:sp>
      <p:sp>
        <p:nvSpPr>
          <p:cNvPr name="AutoShape 17" id="17"/>
          <p:cNvSpPr/>
          <p:nvPr/>
        </p:nvSpPr>
        <p:spPr>
          <a:xfrm>
            <a:off x="11111603" y="5162550"/>
            <a:ext cx="62986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979774" cy="1611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Creation of Dictionary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08787" y="4495864"/>
            <a:ext cx="6760169" cy="507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Created a dictionary containing names of all processed ingredients with their re</a:t>
            </a:r>
            <a:r>
              <a:rPr lang="en-US" sz="1489" spc="145">
                <a:solidFill>
                  <a:srgbClr val="231F20"/>
                </a:solidFill>
                <a:latin typeface="Open Sauce"/>
              </a:rPr>
              <a:t>spective cfp and wfp values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08787" y="3981423"/>
            <a:ext cx="7213777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01 - Dictionary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-5400000">
            <a:off x="5491863" y="1839323"/>
            <a:ext cx="47625" cy="7213777"/>
            <a:chOff x="0" y="0"/>
            <a:chExt cx="14150" cy="21433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828458">
            <a:off x="47329" y="7346873"/>
            <a:ext cx="21026341" cy="12831921"/>
            <a:chOff x="0" y="0"/>
            <a:chExt cx="5537802" cy="33796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537802" cy="3379601"/>
            </a:xfrm>
            <a:custGeom>
              <a:avLst/>
              <a:gdLst/>
              <a:ahLst/>
              <a:cxnLst/>
              <a:rect r="r" b="b" t="t" l="l"/>
              <a:pathLst>
                <a:path h="3379601" w="5537802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6216210">
            <a:off x="5670790" y="3934871"/>
            <a:ext cx="313833" cy="8482349"/>
            <a:chOff x="0" y="0"/>
            <a:chExt cx="82656" cy="223403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979774" cy="1611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Recipes dataset reduction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141486" y="6466961"/>
            <a:ext cx="63098" cy="2202560"/>
            <a:chOff x="0" y="0"/>
            <a:chExt cx="18747" cy="6544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9984672" y="2484861"/>
            <a:ext cx="8088906" cy="4478981"/>
          </a:xfrm>
          <a:custGeom>
            <a:avLst/>
            <a:gdLst/>
            <a:ahLst/>
            <a:cxnLst/>
            <a:rect r="r" b="b" t="t" l="l"/>
            <a:pathLst>
              <a:path h="4478981" w="8088906">
                <a:moveTo>
                  <a:pt x="0" y="0"/>
                </a:moveTo>
                <a:lnTo>
                  <a:pt x="8088906" y="0"/>
                </a:lnTo>
                <a:lnTo>
                  <a:pt x="8088906" y="4478981"/>
                </a:lnTo>
                <a:lnTo>
                  <a:pt x="0" y="44789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903977" y="3446357"/>
            <a:ext cx="6760169" cy="127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55"/>
              </a:lnSpc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We employ the same approach as the previous work ’Food </a:t>
            </a:r>
          </a:p>
          <a:p>
            <a:pPr>
              <a:lnSpc>
                <a:spcPts val="2055"/>
              </a:lnSpc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Print DB’ for manag</a:t>
            </a:r>
            <a:r>
              <a:rPr lang="en-US" sz="1489" spc="145">
                <a:solidFill>
                  <a:srgbClr val="231F20"/>
                </a:solidFill>
                <a:latin typeface="Open Sauce"/>
              </a:rPr>
              <a:t>ing recipes with missing ingredients. Thus, we proceed to reduce our dataset by</a:t>
            </a:r>
          </a:p>
          <a:p>
            <a:pPr>
              <a:lnSpc>
                <a:spcPts val="2055"/>
              </a:lnSpc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eliminating all recipes that we do not deem valid</a:t>
            </a:r>
          </a:p>
          <a:p>
            <a:pPr marL="0" indent="0" lvl="0">
              <a:lnSpc>
                <a:spcPts val="2055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4993086" y="5550506"/>
            <a:ext cx="2422995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Valid Recipe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38782" y="7140411"/>
            <a:ext cx="5131109" cy="820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6"/>
              </a:lnSpc>
            </a:pPr>
            <a:r>
              <a:rPr lang="en-US" sz="1620" spc="158">
                <a:solidFill>
                  <a:srgbClr val="231F20"/>
                </a:solidFill>
                <a:latin typeface="Open Sauce"/>
              </a:rPr>
              <a:t>The percentage of known and valid ingredients is greater than a specified</a:t>
            </a:r>
          </a:p>
          <a:p>
            <a:pPr algn="ctr">
              <a:lnSpc>
                <a:spcPts val="2236"/>
              </a:lnSpc>
            </a:pPr>
            <a:r>
              <a:rPr lang="en-US" sz="1620" spc="158">
                <a:solidFill>
                  <a:srgbClr val="231F20"/>
                </a:solidFill>
                <a:latin typeface="Open Sauce"/>
              </a:rPr>
              <a:t>threshold.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69160" y="7140411"/>
            <a:ext cx="3960580" cy="82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6"/>
              </a:lnSpc>
            </a:pPr>
            <a:r>
              <a:rPr lang="en-US" sz="1634" spc="160">
                <a:solidFill>
                  <a:srgbClr val="231F20"/>
                </a:solidFill>
                <a:latin typeface="Open Sauce"/>
              </a:rPr>
              <a:t>An ingredient is considered valid if we have the values for both cfp and wfp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06314" y="8557137"/>
            <a:ext cx="6760169" cy="1364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45"/>
              </a:lnSpc>
            </a:pPr>
            <a:r>
              <a:rPr lang="en-US" sz="1989" spc="194">
                <a:solidFill>
                  <a:srgbClr val="000000"/>
                </a:solidFill>
                <a:latin typeface="Open Sauce"/>
              </a:rPr>
              <a:t>Currently we have decided to use recipes that respect the threshold constraint of</a:t>
            </a:r>
          </a:p>
          <a:p>
            <a:pPr marL="0" indent="0" lvl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000000"/>
                </a:solidFill>
                <a:latin typeface="Open Sauce"/>
              </a:rPr>
              <a:t>70% (100.870 out of 214.800). Therefore the final number of recipes is 100.870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9551719" cy="5372843"/>
            <a:chOff x="0" y="0"/>
            <a:chExt cx="6089457" cy="34253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blipFill>
              <a:blip r:embed="rId2"/>
              <a:stretch>
                <a:fillRect l="0" t="-9259" r="0" b="-9259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660488">
            <a:off x="-4233206" y="5189176"/>
            <a:ext cx="8282376" cy="404757"/>
            <a:chOff x="0" y="0"/>
            <a:chExt cx="2181367" cy="1066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81366" cy="106603"/>
            </a:xfrm>
            <a:custGeom>
              <a:avLst/>
              <a:gdLst/>
              <a:ahLst/>
              <a:cxnLst/>
              <a:rect r="r" b="b" t="t" l="l"/>
              <a:pathLst>
                <a:path h="106603" w="2181366">
                  <a:moveTo>
                    <a:pt x="0" y="0"/>
                  </a:moveTo>
                  <a:lnTo>
                    <a:pt x="2181366" y="0"/>
                  </a:lnTo>
                  <a:lnTo>
                    <a:pt x="2181366" y="106603"/>
                  </a:lnTo>
                  <a:lnTo>
                    <a:pt x="0" y="106603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2181367" cy="1256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1747322">
            <a:off x="3921959" y="1003562"/>
            <a:ext cx="8282376" cy="111180"/>
            <a:chOff x="0" y="0"/>
            <a:chExt cx="2181367" cy="292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81366" cy="29282"/>
            </a:xfrm>
            <a:custGeom>
              <a:avLst/>
              <a:gdLst/>
              <a:ahLst/>
              <a:cxnLst/>
              <a:rect r="r" b="b" t="t" l="l"/>
              <a:pathLst>
                <a:path h="29282" w="2181366">
                  <a:moveTo>
                    <a:pt x="0" y="0"/>
                  </a:moveTo>
                  <a:lnTo>
                    <a:pt x="2181366" y="0"/>
                  </a:lnTo>
                  <a:lnTo>
                    <a:pt x="2181366" y="29282"/>
                  </a:lnTo>
                  <a:lnTo>
                    <a:pt x="0" y="29282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2181367" cy="483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297607" y="4033124"/>
            <a:ext cx="4490302" cy="1596428"/>
            <a:chOff x="0" y="0"/>
            <a:chExt cx="4076640" cy="144936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76573" cy="1449324"/>
            </a:xfrm>
            <a:custGeom>
              <a:avLst/>
              <a:gdLst/>
              <a:ahLst/>
              <a:cxnLst/>
              <a:rect r="r" b="b" t="t" l="l"/>
              <a:pathLst>
                <a:path h="1449324" w="4076573">
                  <a:moveTo>
                    <a:pt x="33521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9324"/>
                    <a:pt x="0" y="1449324"/>
                    <a:pt x="0" y="1449324"/>
                  </a:cubicBezTo>
                  <a:cubicBezTo>
                    <a:pt x="3352165" y="1449324"/>
                    <a:pt x="3352165" y="1449324"/>
                    <a:pt x="3352165" y="1449324"/>
                  </a:cubicBezTo>
                  <a:cubicBezTo>
                    <a:pt x="3751199" y="1449324"/>
                    <a:pt x="4076573" y="1123823"/>
                    <a:pt x="4076573" y="724662"/>
                  </a:cubicBezTo>
                  <a:cubicBezTo>
                    <a:pt x="4076573" y="325501"/>
                    <a:pt x="3751199" y="0"/>
                    <a:pt x="3352165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1241252" y="3363782"/>
            <a:ext cx="2267356" cy="2265770"/>
            <a:chOff x="0" y="0"/>
            <a:chExt cx="2058480" cy="205704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58416" cy="2057146"/>
            </a:xfrm>
            <a:custGeom>
              <a:avLst/>
              <a:gdLst/>
              <a:ahLst/>
              <a:cxnLst/>
              <a:rect r="r" b="b" t="t" l="l"/>
              <a:pathLst>
                <a:path h="2057146" w="2058416">
                  <a:moveTo>
                    <a:pt x="0" y="1028573"/>
                  </a:moveTo>
                  <a:cubicBezTo>
                    <a:pt x="0" y="460502"/>
                    <a:pt x="460756" y="0"/>
                    <a:pt x="1029208" y="0"/>
                  </a:cubicBezTo>
                  <a:cubicBezTo>
                    <a:pt x="1597660" y="0"/>
                    <a:pt x="2058416" y="460502"/>
                    <a:pt x="2058416" y="1028573"/>
                  </a:cubicBezTo>
                  <a:cubicBezTo>
                    <a:pt x="2058416" y="1596644"/>
                    <a:pt x="1597660" y="2057146"/>
                    <a:pt x="1029208" y="2057146"/>
                  </a:cubicBezTo>
                  <a:cubicBezTo>
                    <a:pt x="460756" y="2057146"/>
                    <a:pt x="0" y="1596517"/>
                    <a:pt x="0" y="1028573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560014" y="5888883"/>
            <a:ext cx="4489509" cy="1594842"/>
            <a:chOff x="0" y="0"/>
            <a:chExt cx="4075920" cy="14479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75811" cy="1447927"/>
            </a:xfrm>
            <a:custGeom>
              <a:avLst/>
              <a:gdLst/>
              <a:ahLst/>
              <a:cxnLst/>
              <a:rect r="r" b="b" t="t" l="l"/>
              <a:pathLst>
                <a:path h="1447927" w="4075811">
                  <a:moveTo>
                    <a:pt x="33515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927"/>
                    <a:pt x="0" y="1447927"/>
                    <a:pt x="0" y="1447927"/>
                  </a:cubicBezTo>
                  <a:cubicBezTo>
                    <a:pt x="3351530" y="1447927"/>
                    <a:pt x="3351530" y="1447927"/>
                    <a:pt x="3351530" y="1447927"/>
                  </a:cubicBezTo>
                  <a:cubicBezTo>
                    <a:pt x="3750564" y="1447927"/>
                    <a:pt x="4075811" y="1122807"/>
                    <a:pt x="4075811" y="724027"/>
                  </a:cubicBezTo>
                  <a:cubicBezTo>
                    <a:pt x="4075811" y="325247"/>
                    <a:pt x="3750564" y="0"/>
                    <a:pt x="3351530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381211" y="5248413"/>
            <a:ext cx="2264184" cy="2264184"/>
            <a:chOff x="0" y="0"/>
            <a:chExt cx="2055600" cy="20556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9894709" y="5888883"/>
            <a:ext cx="1029692" cy="892261"/>
          </a:xfrm>
          <a:custGeom>
            <a:avLst/>
            <a:gdLst/>
            <a:ahLst/>
            <a:cxnLst/>
            <a:rect r="r" b="b" t="t" l="l"/>
            <a:pathLst>
              <a:path h="892261" w="1029692">
                <a:moveTo>
                  <a:pt x="0" y="0"/>
                </a:moveTo>
                <a:lnTo>
                  <a:pt x="1029692" y="0"/>
                </a:lnTo>
                <a:lnTo>
                  <a:pt x="1029692" y="892261"/>
                </a:lnTo>
                <a:lnTo>
                  <a:pt x="0" y="892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874497" y="4033124"/>
            <a:ext cx="1000866" cy="988796"/>
          </a:xfrm>
          <a:custGeom>
            <a:avLst/>
            <a:gdLst/>
            <a:ahLst/>
            <a:cxnLst/>
            <a:rect r="r" b="b" t="t" l="l"/>
            <a:pathLst>
              <a:path h="988796" w="1000866">
                <a:moveTo>
                  <a:pt x="0" y="0"/>
                </a:moveTo>
                <a:lnTo>
                  <a:pt x="1000866" y="0"/>
                </a:lnTo>
                <a:lnTo>
                  <a:pt x="1000866" y="988796"/>
                </a:lnTo>
                <a:lnTo>
                  <a:pt x="0" y="9887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1874497" y="6268686"/>
            <a:ext cx="2732632" cy="797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231"/>
              </a:lnSpc>
              <a:spcBef>
                <a:spcPct val="0"/>
              </a:spcBef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Sustainable Eating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746733" y="4323617"/>
            <a:ext cx="2732632" cy="797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231"/>
              </a:lnSpc>
              <a:spcBef>
                <a:spcPct val="0"/>
              </a:spcBef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Health &amp; Diet Connection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674256" y="4858418"/>
            <a:ext cx="5488313" cy="1477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31"/>
              </a:lnSpc>
            </a:pPr>
            <a:r>
              <a:rPr lang="en-US" sz="5384" spc="188">
                <a:solidFill>
                  <a:srgbClr val="040506"/>
                </a:solidFill>
                <a:latin typeface="Codec Pro ExtraBold"/>
              </a:rPr>
              <a:t>Introduction to the </a:t>
            </a:r>
            <a:r>
              <a:rPr lang="en-US" sz="5384" spc="188">
                <a:solidFill>
                  <a:srgbClr val="C20000"/>
                </a:solidFill>
                <a:latin typeface="Codec Pro ExtraBold"/>
              </a:rPr>
              <a:t>problem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09526" y="6657729"/>
            <a:ext cx="6609635" cy="1558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In the face of escalating health issues and environmental concerns, our proposal confronts the critical need for a dietary shift that prioritizes both personal health and ecological well-being.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518391" y="8528386"/>
            <a:ext cx="6609635" cy="929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The environmental cost of food production is unsustainable, prompting a movement towards diets that have a lower ecological footprint.</a:t>
            </a:r>
          </a:p>
        </p:txBody>
      </p:sp>
      <p:sp>
        <p:nvSpPr>
          <p:cNvPr name="AutoShape 26" id="26"/>
          <p:cNvSpPr/>
          <p:nvPr/>
        </p:nvSpPr>
        <p:spPr>
          <a:xfrm>
            <a:off x="12823209" y="7488506"/>
            <a:ext cx="0" cy="106845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994508" y="-5029308"/>
            <a:ext cx="8637895" cy="863789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322822" y="4464967"/>
            <a:ext cx="9936478" cy="1357065"/>
          </a:xfrm>
          <a:custGeom>
            <a:avLst/>
            <a:gdLst/>
            <a:ahLst/>
            <a:cxnLst/>
            <a:rect r="r" b="b" t="t" l="l"/>
            <a:pathLst>
              <a:path h="1357065" w="9936478">
                <a:moveTo>
                  <a:pt x="0" y="0"/>
                </a:moveTo>
                <a:lnTo>
                  <a:pt x="9936478" y="0"/>
                </a:lnTo>
                <a:lnTo>
                  <a:pt x="9936478" y="1357066"/>
                </a:lnTo>
                <a:lnTo>
                  <a:pt x="0" y="13570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421291" y="2834452"/>
            <a:ext cx="8288517" cy="1021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45"/>
              </a:lnSpc>
            </a:pPr>
            <a:r>
              <a:rPr lang="en-US" sz="1989" spc="194">
                <a:solidFill>
                  <a:srgbClr val="231F20"/>
                </a:solidFill>
                <a:latin typeface="Open Sauce"/>
              </a:rPr>
              <a:t>The ISS (Ingredient </a:t>
            </a:r>
            <a:r>
              <a:rPr lang="en-US" sz="1989" spc="194">
                <a:solidFill>
                  <a:srgbClr val="231F20"/>
                </a:solidFill>
                <a:latin typeface="Open Sauce"/>
              </a:rPr>
              <a:t>Sustainability Score) was computed for each ingredient within the recipe employing</a:t>
            </a:r>
          </a:p>
          <a:p>
            <a:pPr marL="0" indent="0" lvl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231F20"/>
                </a:solidFill>
                <a:latin typeface="Open Sauce"/>
              </a:rPr>
              <a:t>the ’iss score’ function.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52979" y="494435"/>
            <a:ext cx="5695213" cy="1900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FFFFFF"/>
                </a:solidFill>
                <a:latin typeface="Codec Pro ExtraBold"/>
              </a:rPr>
              <a:t>Sustainability Calculation Procedure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421291" y="494435"/>
            <a:ext cx="7958343" cy="1300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000000"/>
                </a:solidFill>
                <a:latin typeface="Codec Pro ExtraBold"/>
              </a:rPr>
              <a:t>ISS(Ingredient Sustainability Score)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5037976" y="6682358"/>
            <a:ext cx="56087" cy="1957845"/>
            <a:chOff x="0" y="0"/>
            <a:chExt cx="18747" cy="65441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552979" y="7284260"/>
            <a:ext cx="3926137" cy="231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8"/>
              </a:lnSpc>
            </a:pPr>
            <a:r>
              <a:rPr lang="en-US" sz="1440" spc="141">
                <a:solidFill>
                  <a:srgbClr val="231F20"/>
                </a:solidFill>
                <a:latin typeface="Open Sauce"/>
              </a:rPr>
              <a:t>A constant value setted to 0.8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507023" y="7277810"/>
            <a:ext cx="3520539" cy="738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5"/>
              </a:lnSpc>
            </a:pPr>
            <a:r>
              <a:rPr lang="en-US" sz="1453" spc="142">
                <a:solidFill>
                  <a:srgbClr val="231F20"/>
                </a:solidFill>
                <a:latin typeface="Open Sauce"/>
              </a:rPr>
              <a:t>Ncfp(x) represents the normalized Carbon</a:t>
            </a:r>
          </a:p>
          <a:p>
            <a:pPr algn="ctr">
              <a:lnSpc>
                <a:spcPts val="2005"/>
              </a:lnSpc>
            </a:pPr>
            <a:r>
              <a:rPr lang="en-US" sz="1453" spc="142">
                <a:solidFill>
                  <a:srgbClr val="231F20"/>
                </a:solidFill>
                <a:latin typeface="Open Sauce"/>
              </a:rPr>
              <a:t>Foot Print value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05452" y="6660233"/>
            <a:ext cx="2621191" cy="276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alpha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005690" y="6663308"/>
            <a:ext cx="2523206" cy="276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Ncfp(x)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273097" y="6679283"/>
            <a:ext cx="56087" cy="1957845"/>
            <a:chOff x="0" y="0"/>
            <a:chExt cx="18747" cy="65441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9742145" y="7274735"/>
            <a:ext cx="3520539" cy="243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5"/>
              </a:lnSpc>
            </a:pPr>
            <a:r>
              <a:rPr lang="en-US" sz="1453" spc="142">
                <a:solidFill>
                  <a:srgbClr val="231F20"/>
                </a:solidFill>
                <a:latin typeface="Open Sauce"/>
              </a:rPr>
              <a:t>A costant value setted to 0.2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40811" y="6660233"/>
            <a:ext cx="2523206" cy="276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beta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3672259" y="6682358"/>
            <a:ext cx="56087" cy="1957845"/>
            <a:chOff x="0" y="0"/>
            <a:chExt cx="18747" cy="654419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4141306" y="7277810"/>
            <a:ext cx="3520539" cy="738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5"/>
              </a:lnSpc>
            </a:pPr>
            <a:r>
              <a:rPr lang="en-US" sz="1453" spc="142">
                <a:solidFill>
                  <a:srgbClr val="231F20"/>
                </a:solidFill>
                <a:latin typeface="Open Sauce"/>
              </a:rPr>
              <a:t>Nwfp(x) denotes the normalized Water Foot Print value for</a:t>
            </a:r>
          </a:p>
          <a:p>
            <a:pPr algn="ctr">
              <a:lnSpc>
                <a:spcPts val="2005"/>
              </a:lnSpc>
            </a:pPr>
            <a:r>
              <a:rPr lang="en-US" sz="1453" spc="142">
                <a:solidFill>
                  <a:srgbClr val="231F20"/>
                </a:solidFill>
                <a:latin typeface="Open Sauce"/>
              </a:rPr>
              <a:t>the ingredient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639973" y="6663308"/>
            <a:ext cx="2523206" cy="276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Nwfp(x)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994508" y="-5029308"/>
            <a:ext cx="8637895" cy="863789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125512" y="6858599"/>
            <a:ext cx="65017" cy="2269538"/>
            <a:chOff x="0" y="0"/>
            <a:chExt cx="18747" cy="6544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350575" y="3608586"/>
            <a:ext cx="6429950" cy="2527805"/>
          </a:xfrm>
          <a:custGeom>
            <a:avLst/>
            <a:gdLst/>
            <a:ahLst/>
            <a:cxnLst/>
            <a:rect r="r" b="b" t="t" l="l"/>
            <a:pathLst>
              <a:path h="2527805" w="6429950">
                <a:moveTo>
                  <a:pt x="0" y="0"/>
                </a:moveTo>
                <a:lnTo>
                  <a:pt x="6429949" y="0"/>
                </a:lnTo>
                <a:lnTo>
                  <a:pt x="6429949" y="2527805"/>
                </a:lnTo>
                <a:lnTo>
                  <a:pt x="0" y="25278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421291" y="2356848"/>
            <a:ext cx="8288517" cy="1021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231F20"/>
                </a:solidFill>
                <a:latin typeface="Open Sauce"/>
              </a:rPr>
              <a:t>After obtaining the ISS for each ingredient within the recipe, the DSS (Recipe </a:t>
            </a:r>
            <a:r>
              <a:rPr lang="en-US" sz="1989" spc="194">
                <a:solidFill>
                  <a:srgbClr val="231F20"/>
                </a:solidFill>
                <a:latin typeface="Open Sauce"/>
              </a:rPr>
              <a:t>Sustainability Score) was calculated using the formula: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2979" y="494435"/>
            <a:ext cx="5695213" cy="1900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FFFFFF"/>
                </a:solidFill>
                <a:latin typeface="Codec Pro ExtraBold"/>
              </a:rPr>
              <a:t>Sustainability Calculation Procedure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421291" y="494435"/>
            <a:ext cx="7958343" cy="1300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000000"/>
                </a:solidFill>
                <a:latin typeface="Codec Pro ExtraBold"/>
              </a:rPr>
              <a:t>DSS(Dish Sustainability Score)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188108" y="7405131"/>
            <a:ext cx="4551187" cy="113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4"/>
              </a:lnSpc>
            </a:pPr>
            <a:r>
              <a:rPr lang="en-US" sz="1670" spc="163">
                <a:solidFill>
                  <a:srgbClr val="231F20"/>
                </a:solidFill>
                <a:latin typeface="Open Sauce"/>
              </a:rPr>
              <a:t>The ISS value of the i-th ingredient of K, where K is a set of ingredients oredered descending by the ISS score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25040" y="7405131"/>
            <a:ext cx="4081018" cy="57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4"/>
              </a:lnSpc>
            </a:pPr>
            <a:r>
              <a:rPr lang="en-US" sz="1684" spc="165">
                <a:solidFill>
                  <a:srgbClr val="231F20"/>
                </a:solidFill>
                <a:latin typeface="Open Sauce"/>
              </a:rPr>
              <a:t>Numeric costant with a value of 2.71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944456" y="6742367"/>
            <a:ext cx="3038491" cy="336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sz="1979" spc="193">
                <a:solidFill>
                  <a:srgbClr val="231F20"/>
                </a:solidFill>
                <a:latin typeface="Open Sauce Bold"/>
              </a:rPr>
              <a:t>ISS(K 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175792" y="6786368"/>
            <a:ext cx="2924907" cy="336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sz="1979" spc="193">
                <a:solidFill>
                  <a:srgbClr val="231F20"/>
                </a:solidFill>
                <a:latin typeface="Open Sauce Bold"/>
              </a:rPr>
              <a:t>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339376" y="6891501"/>
            <a:ext cx="2924907" cy="336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sz="1979" spc="193">
                <a:solidFill>
                  <a:srgbClr val="231F20"/>
                </a:solidFill>
                <a:latin typeface="Open Sauce Bold"/>
              </a:rPr>
              <a:t>i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320236" y="6698366"/>
            <a:ext cx="2924907" cy="336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sz="1979" spc="193">
                <a:solidFill>
                  <a:srgbClr val="231F20"/>
                </a:solidFill>
                <a:latin typeface="Open Sauce Bold"/>
              </a:rPr>
              <a:t>i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994508" y="-5029308"/>
            <a:ext cx="8637895" cy="863789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573504" y="4006910"/>
            <a:ext cx="9984091" cy="1757921"/>
          </a:xfrm>
          <a:custGeom>
            <a:avLst/>
            <a:gdLst/>
            <a:ahLst/>
            <a:cxnLst/>
            <a:rect r="r" b="b" t="t" l="l"/>
            <a:pathLst>
              <a:path h="1757921" w="9984091">
                <a:moveTo>
                  <a:pt x="0" y="0"/>
                </a:moveTo>
                <a:lnTo>
                  <a:pt x="9984091" y="0"/>
                </a:lnTo>
                <a:lnTo>
                  <a:pt x="9984091" y="1757921"/>
                </a:lnTo>
                <a:lnTo>
                  <a:pt x="0" y="17579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421291" y="2356848"/>
            <a:ext cx="8288517" cy="678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231F20"/>
                </a:solidFill>
                <a:latin typeface="Open Sauce"/>
              </a:rPr>
              <a:t>Finally, the ultimate sustainability score was computed using the formula: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52979" y="494435"/>
            <a:ext cx="5695213" cy="1900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FFFFFF"/>
                </a:solidFill>
                <a:latin typeface="Codec Pro ExtraBold"/>
              </a:rPr>
              <a:t>Sustainability Calculation Procedure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421291" y="494435"/>
            <a:ext cx="7958343" cy="700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000000"/>
                </a:solidFill>
                <a:latin typeface="Codec Pro ExtraBold"/>
              </a:rPr>
              <a:t>Normalization of the DSS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274144" y="6739456"/>
            <a:ext cx="56087" cy="1957845"/>
            <a:chOff x="0" y="0"/>
            <a:chExt cx="18747" cy="65441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789148" y="7341358"/>
            <a:ext cx="3926137" cy="231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8"/>
              </a:lnSpc>
            </a:pPr>
            <a:r>
              <a:rPr lang="en-US" sz="1440" spc="141">
                <a:solidFill>
                  <a:srgbClr val="231F20"/>
                </a:solidFill>
                <a:latin typeface="Open Sauce"/>
              </a:rPr>
              <a:t>The DSS value of the recipe 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43191" y="7334908"/>
            <a:ext cx="3520539" cy="49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5"/>
              </a:lnSpc>
            </a:pPr>
            <a:r>
              <a:rPr lang="en-US" sz="1453" spc="142">
                <a:solidFill>
                  <a:srgbClr val="231F20"/>
                </a:solidFill>
                <a:latin typeface="Open Sauce"/>
              </a:rPr>
              <a:t>Minimum value between all the DSS scores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441620" y="6717331"/>
            <a:ext cx="2621191" cy="276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DSS(R)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241858" y="6720406"/>
            <a:ext cx="2523206" cy="276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MinDSS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1509266" y="6736381"/>
            <a:ext cx="56087" cy="1957845"/>
            <a:chOff x="0" y="0"/>
            <a:chExt cx="18747" cy="65441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1978313" y="7331833"/>
            <a:ext cx="3520539" cy="49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5"/>
              </a:lnSpc>
            </a:pPr>
            <a:r>
              <a:rPr lang="en-US" sz="1453" spc="142">
                <a:solidFill>
                  <a:srgbClr val="231F20"/>
                </a:solidFill>
                <a:latin typeface="Open Sauce"/>
              </a:rPr>
              <a:t>Maximal value between all the DSS scores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476980" y="6717331"/>
            <a:ext cx="2523206" cy="276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6"/>
              </a:lnSpc>
            </a:pPr>
            <a:r>
              <a:rPr lang="en-US" sz="1707" spc="167">
                <a:solidFill>
                  <a:srgbClr val="231F20"/>
                </a:solidFill>
                <a:latin typeface="Open Sauce Bold"/>
              </a:rPr>
              <a:t>MaxDSS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994508" y="-5029308"/>
            <a:ext cx="8637895" cy="863789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421291" y="2356848"/>
            <a:ext cx="8288517" cy="1364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45"/>
              </a:lnSpc>
            </a:pPr>
            <a:r>
              <a:rPr lang="en-US" sz="1989" spc="194">
                <a:solidFill>
                  <a:srgbClr val="231F20"/>
                </a:solidFill>
                <a:latin typeface="Open Sauce"/>
              </a:rPr>
              <a:t>Employing a similar methodology as in the previous study, we </a:t>
            </a:r>
            <a:r>
              <a:rPr lang="en-US" sz="1989" spc="194">
                <a:solidFill>
                  <a:srgbClr val="231F20"/>
                </a:solidFill>
                <a:latin typeface="Open Sauce"/>
              </a:rPr>
              <a:t>assign labels to each recipe based on the computed score. Recipes are categorized</a:t>
            </a:r>
          </a:p>
          <a:p>
            <a:pPr marL="0" indent="0" lvl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231F20"/>
                </a:solidFill>
                <a:latin typeface="Open Sauce"/>
              </a:rPr>
              <a:t>into three labels: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2979" y="494435"/>
            <a:ext cx="5695213" cy="1900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FFFFFF"/>
                </a:solidFill>
                <a:latin typeface="Codec Pro ExtraBold"/>
              </a:rPr>
              <a:t>Sustainability Calculation Procedure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421291" y="494435"/>
            <a:ext cx="7958343" cy="700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000000"/>
                </a:solidFill>
                <a:latin typeface="Codec Pro ExtraBold"/>
              </a:rPr>
              <a:t>Label Assignment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558018" y="5799448"/>
            <a:ext cx="65449" cy="2284625"/>
            <a:chOff x="0" y="0"/>
            <a:chExt cx="18747" cy="6544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324439" y="6485941"/>
            <a:ext cx="4581440" cy="572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9"/>
              </a:lnSpc>
            </a:pPr>
            <a:r>
              <a:rPr lang="en-US" sz="1681" spc="164">
                <a:solidFill>
                  <a:srgbClr val="231F20"/>
                </a:solidFill>
                <a:latin typeface="Open Sauce"/>
              </a:rPr>
              <a:t>Indicating recipes with low sustainability(score &gt;= 0.5)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105353" y="6499055"/>
            <a:ext cx="4108146" cy="856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695" spc="166">
                <a:solidFill>
                  <a:srgbClr val="231F20"/>
                </a:solidFill>
                <a:latin typeface="Open Sauce"/>
              </a:rPr>
              <a:t>Representing moderately sustainable recipes(0.1 &lt; score &lt; 0.5)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085815" y="5757759"/>
            <a:ext cx="3058689" cy="338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1992" spc="195">
                <a:solidFill>
                  <a:srgbClr val="231F20"/>
                </a:solidFill>
                <a:latin typeface="Open Sauce Bold"/>
              </a:rPr>
              <a:t>Low(0)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687251" y="5761348"/>
            <a:ext cx="2944350" cy="338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1992" spc="195">
                <a:solidFill>
                  <a:srgbClr val="231F20"/>
                </a:solidFill>
                <a:latin typeface="Open Sauce Bold"/>
              </a:rPr>
              <a:t>Medium(1)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1500015" y="5795859"/>
            <a:ext cx="65449" cy="2284625"/>
            <a:chOff x="0" y="0"/>
            <a:chExt cx="18747" cy="65441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8747" cy="654419"/>
            </a:xfrm>
            <a:custGeom>
              <a:avLst/>
              <a:gdLst/>
              <a:ahLst/>
              <a:cxnLst/>
              <a:rect r="r" b="b" t="t" l="l"/>
              <a:pathLst>
                <a:path h="654419" w="18747">
                  <a:moveTo>
                    <a:pt x="0" y="0"/>
                  </a:moveTo>
                  <a:lnTo>
                    <a:pt x="18747" y="0"/>
                  </a:lnTo>
                  <a:lnTo>
                    <a:pt x="18747" y="654419"/>
                  </a:lnTo>
                  <a:lnTo>
                    <a:pt x="0" y="65441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9050"/>
              <a:ext cx="18747" cy="673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2047350" y="6495466"/>
            <a:ext cx="4108146" cy="567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sz="1695" spc="166">
                <a:solidFill>
                  <a:srgbClr val="231F20"/>
                </a:solidFill>
                <a:latin typeface="Open Sauce"/>
              </a:rPr>
              <a:t>Indicating highly sustainable recipes(score&lt;=0.1)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629248" y="5757759"/>
            <a:ext cx="2944350" cy="338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1992" spc="195">
                <a:solidFill>
                  <a:srgbClr val="231F20"/>
                </a:solidFill>
                <a:latin typeface="Open Sauce Bold"/>
              </a:rPr>
              <a:t>High(2)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89038" y="9571001"/>
            <a:ext cx="17226710" cy="268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93"/>
              </a:lnSpc>
              <a:spcBef>
                <a:spcPct val="0"/>
              </a:spcBef>
            </a:pPr>
            <a:r>
              <a:rPr lang="en-US" sz="1589" spc="155">
                <a:solidFill>
                  <a:srgbClr val="231F20"/>
                </a:solidFill>
                <a:latin typeface="Open Sauce"/>
              </a:rPr>
              <a:t>*In order to guarantee uniformity with the other scores in our library , we inverted this score (1-score) in the initialization phase of the library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3063273"/>
            <a:ext cx="12156174" cy="3850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SUSTAINAMEAL</a:t>
            </a:r>
          </a:p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WORKFLOW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57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000747" y="386055"/>
            <a:ext cx="7416220" cy="9615845"/>
          </a:xfrm>
          <a:custGeom>
            <a:avLst/>
            <a:gdLst/>
            <a:ahLst/>
            <a:cxnLst/>
            <a:rect r="r" b="b" t="t" l="l"/>
            <a:pathLst>
              <a:path h="9615845" w="7416220">
                <a:moveTo>
                  <a:pt x="0" y="0"/>
                </a:moveTo>
                <a:lnTo>
                  <a:pt x="7416221" y="0"/>
                </a:lnTo>
                <a:lnTo>
                  <a:pt x="7416221" y="9615845"/>
                </a:lnTo>
                <a:lnTo>
                  <a:pt x="0" y="96158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32" r="0" b="-173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6968" y="243180"/>
            <a:ext cx="4453780" cy="740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13"/>
              </a:lnSpc>
            </a:pPr>
            <a:r>
              <a:rPr lang="en-US" sz="3922" spc="384">
                <a:solidFill>
                  <a:srgbClr val="FFFFFF"/>
                </a:solidFill>
                <a:latin typeface="Codec Pro ExtraBold"/>
              </a:rPr>
              <a:t>WORKFLOW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416968" y="4784881"/>
            <a:ext cx="5871032" cy="432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1"/>
              </a:lnSpc>
            </a:pPr>
            <a:r>
              <a:rPr lang="en-US" sz="2348" spc="230">
                <a:solidFill>
                  <a:srgbClr val="FFFFFF"/>
                </a:solidFill>
                <a:latin typeface="Codec Pro ExtraBold"/>
              </a:rPr>
              <a:t>LET'S ANALYZE IT STEP BY STEP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13551820" y="5484776"/>
            <a:ext cx="447748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3063273"/>
            <a:ext cx="12156174" cy="3040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INITIALIZATION</a:t>
            </a:r>
          </a:p>
          <a:p>
            <a:pPr algn="ctr">
              <a:lnSpc>
                <a:spcPts val="8015"/>
              </a:lnSpc>
            </a:pPr>
            <a:r>
              <a:rPr lang="en-US" sz="5808" spc="569">
                <a:solidFill>
                  <a:srgbClr val="FFFFFF"/>
                </a:solidFill>
                <a:latin typeface="Codec Pro ExtraBold"/>
              </a:rPr>
              <a:t>“WHAT DO I NEED?”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534273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INITIALIZATION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919456" y="2016987"/>
            <a:ext cx="8119683" cy="7206849"/>
          </a:xfrm>
          <a:custGeom>
            <a:avLst/>
            <a:gdLst/>
            <a:ahLst/>
            <a:cxnLst/>
            <a:rect r="r" b="b" t="t" l="l"/>
            <a:pathLst>
              <a:path h="7206849" w="8119683">
                <a:moveTo>
                  <a:pt x="0" y="0"/>
                </a:moveTo>
                <a:lnTo>
                  <a:pt x="8119683" y="0"/>
                </a:lnTo>
                <a:lnTo>
                  <a:pt x="8119683" y="7206849"/>
                </a:lnTo>
                <a:lnTo>
                  <a:pt x="0" y="72068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03977" y="4657512"/>
            <a:ext cx="4482343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compute the title embeddings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03977" y="4173185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3977" y="6185578"/>
            <a:ext cx="4482343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compute the recipes vector space through the nutrients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03977" y="5704296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03977" y="7832691"/>
            <a:ext cx="4482343" cy="161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*In order to guarantee uniformity with the other scores in our library , we inverted this score (1-score) in the initialization phase of the library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03977" y="7228240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03</a:t>
            </a:r>
          </a:p>
        </p:txBody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3063273"/>
            <a:ext cx="12156174" cy="3040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STEP 1</a:t>
            </a:r>
          </a:p>
          <a:p>
            <a:pPr algn="ctr">
              <a:lnSpc>
                <a:spcPts val="8015"/>
              </a:lnSpc>
            </a:pPr>
            <a:r>
              <a:rPr lang="en-US" sz="5808" spc="569">
                <a:solidFill>
                  <a:srgbClr val="FFFFFF"/>
                </a:solidFill>
                <a:latin typeface="Codec Pro ExtraBold"/>
              </a:rPr>
              <a:t>“DID I KNOWN THE RECIPE?”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4290470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STEP 1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810726" y="4087380"/>
            <a:ext cx="10310671" cy="2484256"/>
          </a:xfrm>
          <a:custGeom>
            <a:avLst/>
            <a:gdLst/>
            <a:ahLst/>
            <a:cxnLst/>
            <a:rect r="r" b="b" t="t" l="l"/>
            <a:pathLst>
              <a:path h="2484256" w="10310671">
                <a:moveTo>
                  <a:pt x="0" y="0"/>
                </a:moveTo>
                <a:lnTo>
                  <a:pt x="10310671" y="0"/>
                </a:lnTo>
                <a:lnTo>
                  <a:pt x="10310671" y="2484255"/>
                </a:lnTo>
                <a:lnTo>
                  <a:pt x="0" y="24842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93" r="0" b="-393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03977" y="3966099"/>
            <a:ext cx="4482343" cy="318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get the recipe title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03977" y="3481771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3977" y="5494164"/>
            <a:ext cx="4482343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use the transformer to obtain the title embedding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03977" y="5012882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03977" y="7071968"/>
            <a:ext cx="4482343" cy="966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look for k the recipe with the most similar embedding within our 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03977" y="6543060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3448" y="374453"/>
            <a:ext cx="17021103" cy="3970203"/>
            <a:chOff x="0" y="0"/>
            <a:chExt cx="4482924" cy="10456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82924" cy="1045650"/>
            </a:xfrm>
            <a:custGeom>
              <a:avLst/>
              <a:gdLst/>
              <a:ahLst/>
              <a:cxnLst/>
              <a:rect r="r" b="b" t="t" l="l"/>
              <a:pathLst>
                <a:path h="1045650" w="4482924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482924" cy="106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67020" y="395051"/>
            <a:ext cx="16933642" cy="3949605"/>
          </a:xfrm>
          <a:custGeom>
            <a:avLst/>
            <a:gdLst/>
            <a:ahLst/>
            <a:cxnLst/>
            <a:rect r="r" b="b" t="t" l="l"/>
            <a:pathLst>
              <a:path h="3949605" w="16933642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-92914" r="0" b="-92914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375955" y="1317753"/>
            <a:ext cx="9515774" cy="1546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502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</a:rPr>
              <a:t>TASK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262196" y="5449502"/>
            <a:ext cx="9439734" cy="3129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In the face of escalating health issues and environmental concerns, our project confronts the critical need for a dietary shift that prioritizes both personal health and ecological well-being.</a:t>
            </a:r>
          </a:p>
          <a:p>
            <a:pPr algn="ctr">
              <a:lnSpc>
                <a:spcPts val="2545"/>
              </a:lnSpc>
            </a:pPr>
          </a:p>
          <a:p>
            <a:pPr algn="ctr">
              <a:lnSpc>
                <a:spcPts val="2545"/>
              </a:lnSpc>
            </a:pPr>
          </a:p>
          <a:p>
            <a:pPr algn="ctr">
              <a:lnSpc>
                <a:spcPts val="3373"/>
              </a:lnSpc>
            </a:pPr>
            <a:r>
              <a:rPr lang="en-US" sz="2444" spc="239">
                <a:solidFill>
                  <a:srgbClr val="231F20"/>
                </a:solidFill>
                <a:latin typeface="Open Sauce Bold"/>
              </a:rPr>
              <a:t>“ We need to build a system which given a recipe name suggest an alternative recipe which is more healthier and sustainable”</a:t>
            </a:r>
          </a:p>
          <a:p>
            <a:pPr algn="ctr">
              <a:lnSpc>
                <a:spcPts val="2545"/>
              </a:lnSpc>
            </a:pPr>
          </a:p>
        </p:txBody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3063273"/>
            <a:ext cx="12156174" cy="4049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STEP 2</a:t>
            </a:r>
          </a:p>
          <a:p>
            <a:pPr algn="ctr">
              <a:lnSpc>
                <a:spcPts val="8015"/>
              </a:lnSpc>
            </a:pPr>
            <a:r>
              <a:rPr lang="en-US" sz="5808" spc="569">
                <a:solidFill>
                  <a:srgbClr val="FFFFFF"/>
                </a:solidFill>
                <a:latin typeface="Codec Pro ExtraBold"/>
              </a:rPr>
              <a:t>“LET’S FIND SOME SIMILAR RECIPE”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4290470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STEP 2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875981" y="2188816"/>
            <a:ext cx="9158999" cy="6867734"/>
          </a:xfrm>
          <a:custGeom>
            <a:avLst/>
            <a:gdLst/>
            <a:ahLst/>
            <a:cxnLst/>
            <a:rect r="r" b="b" t="t" l="l"/>
            <a:pathLst>
              <a:path h="6867734" w="9158999">
                <a:moveTo>
                  <a:pt x="0" y="0"/>
                </a:moveTo>
                <a:lnTo>
                  <a:pt x="9158999" y="0"/>
                </a:lnTo>
                <a:lnTo>
                  <a:pt x="9158999" y="6867734"/>
                </a:lnTo>
                <a:lnTo>
                  <a:pt x="0" y="68677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90" t="0" r="-49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03977" y="3966099"/>
            <a:ext cx="4482343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Check if we already known the recipe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03977" y="3481771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3977" y="5494164"/>
            <a:ext cx="4482343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get the macronutrients and the tags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03977" y="5012882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03977" y="7071968"/>
            <a:ext cx="4482343" cy="318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filter the recipes by tags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03977" y="6543060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94452" y="8262537"/>
            <a:ext cx="4482343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get the k most similar recipes by macronutriens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94452" y="7733630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04</a:t>
            </a: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3063273"/>
            <a:ext cx="12156174" cy="5059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STEP 3</a:t>
            </a:r>
          </a:p>
          <a:p>
            <a:pPr algn="ctr">
              <a:lnSpc>
                <a:spcPts val="8015"/>
              </a:lnSpc>
            </a:pPr>
            <a:r>
              <a:rPr lang="en-US" sz="5808" spc="569">
                <a:solidFill>
                  <a:srgbClr val="FFFFFF"/>
                </a:solidFill>
                <a:latin typeface="Codec Pro ExtraBold"/>
              </a:rPr>
              <a:t>“LET’S ORDER THE RECIPES FOR SUSTAINABILITY AND HEALTHINESS”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4290470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STEP 3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889678" y="4659605"/>
            <a:ext cx="10014808" cy="2085996"/>
          </a:xfrm>
          <a:custGeom>
            <a:avLst/>
            <a:gdLst/>
            <a:ahLst/>
            <a:cxnLst/>
            <a:rect r="r" b="b" t="t" l="l"/>
            <a:pathLst>
              <a:path h="2085996" w="10014808">
                <a:moveTo>
                  <a:pt x="0" y="0"/>
                </a:moveTo>
                <a:lnTo>
                  <a:pt x="10014809" y="0"/>
                </a:lnTo>
                <a:lnTo>
                  <a:pt x="10014809" y="2085996"/>
                </a:lnTo>
                <a:lnTo>
                  <a:pt x="0" y="20859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03977" y="8076530"/>
            <a:ext cx="7676648" cy="735263"/>
          </a:xfrm>
          <a:custGeom>
            <a:avLst/>
            <a:gdLst/>
            <a:ahLst/>
            <a:cxnLst/>
            <a:rect r="r" b="b" t="t" l="l"/>
            <a:pathLst>
              <a:path h="735263" w="7676648">
                <a:moveTo>
                  <a:pt x="0" y="0"/>
                </a:moveTo>
                <a:lnTo>
                  <a:pt x="7676648" y="0"/>
                </a:lnTo>
                <a:lnTo>
                  <a:pt x="7676648" y="735263"/>
                </a:lnTo>
                <a:lnTo>
                  <a:pt x="0" y="7352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903977" y="3966099"/>
            <a:ext cx="4482343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reorder the recipes by healthiness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3977" y="3481771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03977" y="5494164"/>
            <a:ext cx="4482343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reorder the recipes by sustanability scores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03977" y="5012882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03977" y="7071968"/>
            <a:ext cx="4482343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reorder the recipes by Sustainameal score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03977" y="6543060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03</a:t>
            </a:r>
          </a:p>
        </p:txBody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2947124"/>
            <a:ext cx="12156174" cy="4049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OPTIONAL STEP</a:t>
            </a:r>
          </a:p>
          <a:p>
            <a:pPr algn="ctr">
              <a:lnSpc>
                <a:spcPts val="8015"/>
              </a:lnSpc>
            </a:pPr>
            <a:r>
              <a:rPr lang="en-US" sz="5808" spc="569">
                <a:solidFill>
                  <a:srgbClr val="FFFFFF"/>
                </a:solidFill>
                <a:latin typeface="Codec Pro ExtraBold"/>
              </a:rPr>
              <a:t>“WHICH RECIPE IS THE BEST?”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534273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OPTIONAL STEP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568410" y="3202614"/>
            <a:ext cx="9579543" cy="1940886"/>
          </a:xfrm>
          <a:custGeom>
            <a:avLst/>
            <a:gdLst/>
            <a:ahLst/>
            <a:cxnLst/>
            <a:rect r="r" b="b" t="t" l="l"/>
            <a:pathLst>
              <a:path h="1940886" w="9579543">
                <a:moveTo>
                  <a:pt x="0" y="0"/>
                </a:moveTo>
                <a:lnTo>
                  <a:pt x="9579543" y="0"/>
                </a:lnTo>
                <a:lnTo>
                  <a:pt x="9579543" y="1940886"/>
                </a:lnTo>
                <a:lnTo>
                  <a:pt x="0" y="19408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1813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68410" y="5532264"/>
            <a:ext cx="7579680" cy="2630963"/>
          </a:xfrm>
          <a:custGeom>
            <a:avLst/>
            <a:gdLst/>
            <a:ahLst/>
            <a:cxnLst/>
            <a:rect r="r" b="b" t="t" l="l"/>
            <a:pathLst>
              <a:path h="2630963" w="7579680">
                <a:moveTo>
                  <a:pt x="0" y="0"/>
                </a:moveTo>
                <a:lnTo>
                  <a:pt x="7579680" y="0"/>
                </a:lnTo>
                <a:lnTo>
                  <a:pt x="7579680" y="2630963"/>
                </a:lnTo>
                <a:lnTo>
                  <a:pt x="0" y="26309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903977" y="3966099"/>
            <a:ext cx="4482343" cy="966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Given a Dataframe of suggested recipes order by sustainameal score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3977" y="3481771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03977" y="5494164"/>
            <a:ext cx="4482343" cy="966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use the </a:t>
            </a:r>
            <a:r>
              <a:rPr lang="en-US" sz="1889" spc="185">
                <a:solidFill>
                  <a:srgbClr val="231F20"/>
                </a:solidFill>
                <a:latin typeface="Open Sauce Bold"/>
              </a:rPr>
              <a:t>Gpt-3.5-turbo</a:t>
            </a:r>
            <a:r>
              <a:rPr lang="en-US" sz="1889" spc="185">
                <a:solidFill>
                  <a:srgbClr val="231F20"/>
                </a:solidFill>
                <a:latin typeface="Open Sauce"/>
              </a:rPr>
              <a:t> to rerank the recipes and to get the top 1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03977" y="5012882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</a:t>
            </a:r>
          </a:p>
        </p:txBody>
      </p: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3063273"/>
            <a:ext cx="12156174" cy="3040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OPTIONAL STEP</a:t>
            </a:r>
          </a:p>
          <a:p>
            <a:pPr algn="ctr">
              <a:lnSpc>
                <a:spcPts val="8015"/>
              </a:lnSpc>
            </a:pPr>
            <a:r>
              <a:rPr lang="en-US" sz="5808" spc="569">
                <a:solidFill>
                  <a:srgbClr val="FFFFFF"/>
                </a:solidFill>
                <a:latin typeface="Codec Pro ExtraBold"/>
              </a:rPr>
              <a:t>“PRIMOARDIAL AGENT”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914195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OPTIONAL STEP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818172" y="4484762"/>
            <a:ext cx="9469828" cy="2699516"/>
          </a:xfrm>
          <a:custGeom>
            <a:avLst/>
            <a:gdLst/>
            <a:ahLst/>
            <a:cxnLst/>
            <a:rect r="r" b="b" t="t" l="l"/>
            <a:pathLst>
              <a:path h="2699516" w="9469828">
                <a:moveTo>
                  <a:pt x="0" y="0"/>
                </a:moveTo>
                <a:lnTo>
                  <a:pt x="9469828" y="0"/>
                </a:lnTo>
                <a:lnTo>
                  <a:pt x="9469828" y="2699516"/>
                </a:lnTo>
                <a:lnTo>
                  <a:pt x="0" y="269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1154" t="0" r="-1201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80148" y="5170314"/>
            <a:ext cx="7240023" cy="129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As optional step we can initialize a primordial version (developed with LangChain) of an agent which can handle a generic question such as “ Can you suggest an alternative recipe to pesto pasta?”</a:t>
            </a:r>
          </a:p>
        </p:txBody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914195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LANGCHAIN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835901" y="3331508"/>
            <a:ext cx="9929520" cy="5330413"/>
          </a:xfrm>
          <a:custGeom>
            <a:avLst/>
            <a:gdLst/>
            <a:ahLst/>
            <a:cxnLst/>
            <a:rect r="r" b="b" t="t" l="l"/>
            <a:pathLst>
              <a:path h="5330413" w="9929520">
                <a:moveTo>
                  <a:pt x="0" y="0"/>
                </a:moveTo>
                <a:lnTo>
                  <a:pt x="9929519" y="0"/>
                </a:lnTo>
                <a:lnTo>
                  <a:pt x="9929519" y="5330414"/>
                </a:lnTo>
                <a:lnTo>
                  <a:pt x="0" y="53304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276" t="-8598" r="-4562" b="-7864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87077" y="3488086"/>
            <a:ext cx="6900014" cy="5318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75"/>
              </a:lnSpc>
            </a:pPr>
            <a:r>
              <a:rPr lang="en-US" sz="1939" spc="190">
                <a:solidFill>
                  <a:srgbClr val="231F20"/>
                </a:solidFill>
                <a:latin typeface="Open Sauce"/>
              </a:rPr>
              <a:t>LangChain's flexible abstractions and extensive toolkit unlocks developers to build context-aware, reasoning LLM applications.</a:t>
            </a:r>
          </a:p>
          <a:p>
            <a:pPr>
              <a:lnSpc>
                <a:spcPts val="2675"/>
              </a:lnSpc>
            </a:pPr>
          </a:p>
          <a:p>
            <a:pPr>
              <a:lnSpc>
                <a:spcPts val="2675"/>
              </a:lnSpc>
            </a:pPr>
          </a:p>
          <a:p>
            <a:pPr>
              <a:lnSpc>
                <a:spcPts val="2675"/>
              </a:lnSpc>
            </a:pPr>
            <a:r>
              <a:rPr lang="en-US" sz="1939" spc="190">
                <a:solidFill>
                  <a:srgbClr val="231F20"/>
                </a:solidFill>
                <a:latin typeface="Open Sauce"/>
              </a:rPr>
              <a:t>Tools are interfaces that an agent can use to interact with the world. They combine a few things:</a:t>
            </a:r>
          </a:p>
          <a:p>
            <a:pPr>
              <a:lnSpc>
                <a:spcPts val="2675"/>
              </a:lnSpc>
            </a:pPr>
          </a:p>
          <a:p>
            <a:pPr marL="418647" indent="-209324" lvl="1">
              <a:lnSpc>
                <a:spcPts val="2675"/>
              </a:lnSpc>
              <a:buFont typeface="Arial"/>
              <a:buChar char="•"/>
            </a:pPr>
            <a:r>
              <a:rPr lang="en-US" sz="1939" spc="190">
                <a:solidFill>
                  <a:srgbClr val="231F20"/>
                </a:solidFill>
                <a:latin typeface="Open Sauce"/>
              </a:rPr>
              <a:t>The name of the tool</a:t>
            </a:r>
          </a:p>
          <a:p>
            <a:pPr marL="418647" indent="-209324" lvl="1">
              <a:lnSpc>
                <a:spcPts val="2675"/>
              </a:lnSpc>
              <a:buFont typeface="Arial"/>
              <a:buChar char="•"/>
            </a:pPr>
            <a:r>
              <a:rPr lang="en-US" sz="1939" spc="190">
                <a:solidFill>
                  <a:srgbClr val="231F20"/>
                </a:solidFill>
                <a:latin typeface="Open Sauce"/>
              </a:rPr>
              <a:t>A description of what the tool is</a:t>
            </a:r>
          </a:p>
          <a:p>
            <a:pPr marL="418647" indent="-209324" lvl="1">
              <a:lnSpc>
                <a:spcPts val="2675"/>
              </a:lnSpc>
              <a:buFont typeface="Arial"/>
              <a:buChar char="•"/>
            </a:pPr>
            <a:r>
              <a:rPr lang="en-US" sz="1939" spc="190">
                <a:solidFill>
                  <a:srgbClr val="231F20"/>
                </a:solidFill>
                <a:latin typeface="Open Sauce"/>
              </a:rPr>
              <a:t>S</a:t>
            </a:r>
            <a:r>
              <a:rPr lang="en-US" sz="1939" spc="190">
                <a:solidFill>
                  <a:srgbClr val="231F20"/>
                </a:solidFill>
                <a:latin typeface="Open Sauce"/>
              </a:rPr>
              <a:t>chema of what the inputs to the tool are</a:t>
            </a:r>
          </a:p>
          <a:p>
            <a:pPr marL="418647" indent="-209324" lvl="1">
              <a:lnSpc>
                <a:spcPts val="2675"/>
              </a:lnSpc>
              <a:buFont typeface="Arial"/>
              <a:buChar char="•"/>
            </a:pPr>
            <a:r>
              <a:rPr lang="en-US" sz="1939" spc="190">
                <a:solidFill>
                  <a:srgbClr val="231F20"/>
                </a:solidFill>
                <a:latin typeface="Open Sauce"/>
              </a:rPr>
              <a:t>The function to call</a:t>
            </a:r>
          </a:p>
          <a:p>
            <a:pPr marL="418647" indent="-209324" lvl="1">
              <a:lnSpc>
                <a:spcPts val="2675"/>
              </a:lnSpc>
              <a:buFont typeface="Arial"/>
              <a:buChar char="•"/>
            </a:pPr>
            <a:r>
              <a:rPr lang="en-US" sz="1939" spc="190">
                <a:solidFill>
                  <a:srgbClr val="231F20"/>
                </a:solidFill>
                <a:latin typeface="Open Sauce"/>
              </a:rPr>
              <a:t>Whether the result of a tool should be returned directly to the user</a:t>
            </a:r>
          </a:p>
          <a:p>
            <a:pPr marL="0" indent="0" lvl="0">
              <a:lnSpc>
                <a:spcPts val="267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3063273"/>
            <a:ext cx="12156174" cy="36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SUSTAINAMEAL</a:t>
            </a:r>
          </a:p>
          <a:p>
            <a:pPr algn="ctr">
              <a:lnSpc>
                <a:spcPts val="12982"/>
              </a:lnSpc>
            </a:pPr>
            <a:r>
              <a:rPr lang="en-US" sz="9407" spc="921">
                <a:solidFill>
                  <a:srgbClr val="FFFFFF"/>
                </a:solidFill>
                <a:latin typeface="Codec Pro ExtraBold"/>
              </a:rPr>
              <a:t>FUNCTIONALITIES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3448" y="374453"/>
            <a:ext cx="17021103" cy="3970203"/>
            <a:chOff x="0" y="0"/>
            <a:chExt cx="4482924" cy="10456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82924" cy="1045650"/>
            </a:xfrm>
            <a:custGeom>
              <a:avLst/>
              <a:gdLst/>
              <a:ahLst/>
              <a:cxnLst/>
              <a:rect r="r" b="b" t="t" l="l"/>
              <a:pathLst>
                <a:path h="1045650" w="4482924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482924" cy="106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67020" y="395051"/>
            <a:ext cx="16933642" cy="3949605"/>
          </a:xfrm>
          <a:custGeom>
            <a:avLst/>
            <a:gdLst/>
            <a:ahLst/>
            <a:cxnLst/>
            <a:rect r="r" b="b" t="t" l="l"/>
            <a:pathLst>
              <a:path h="3949605" w="16933642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-92914" r="0" b="-92914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6596044" y="4621028"/>
            <a:ext cx="47625" cy="4637272"/>
            <a:chOff x="0" y="0"/>
            <a:chExt cx="12543" cy="12213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43" cy="1221339"/>
            </a:xfrm>
            <a:custGeom>
              <a:avLst/>
              <a:gdLst/>
              <a:ahLst/>
              <a:cxnLst/>
              <a:rect r="r" b="b" t="t" l="l"/>
              <a:pathLst>
                <a:path h="1221339" w="12543">
                  <a:moveTo>
                    <a:pt x="0" y="0"/>
                  </a:moveTo>
                  <a:lnTo>
                    <a:pt x="12543" y="0"/>
                  </a:lnTo>
                  <a:lnTo>
                    <a:pt x="12543" y="1221339"/>
                  </a:lnTo>
                  <a:lnTo>
                    <a:pt x="0" y="1221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2543" cy="1240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644331" y="4621028"/>
            <a:ext cx="47625" cy="4637272"/>
            <a:chOff x="0" y="0"/>
            <a:chExt cx="12543" cy="122133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43" cy="1221339"/>
            </a:xfrm>
            <a:custGeom>
              <a:avLst/>
              <a:gdLst/>
              <a:ahLst/>
              <a:cxnLst/>
              <a:rect r="r" b="b" t="t" l="l"/>
              <a:pathLst>
                <a:path h="1221339" w="12543">
                  <a:moveTo>
                    <a:pt x="0" y="0"/>
                  </a:moveTo>
                  <a:lnTo>
                    <a:pt x="12543" y="0"/>
                  </a:lnTo>
                  <a:lnTo>
                    <a:pt x="12543" y="1221339"/>
                  </a:lnTo>
                  <a:lnTo>
                    <a:pt x="0" y="1221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12543" cy="1240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3368121" y="4741347"/>
            <a:ext cx="1218148" cy="1329493"/>
          </a:xfrm>
          <a:custGeom>
            <a:avLst/>
            <a:gdLst/>
            <a:ahLst/>
            <a:cxnLst/>
            <a:rect r="r" b="b" t="t" l="l"/>
            <a:pathLst>
              <a:path h="1329493" w="1218148">
                <a:moveTo>
                  <a:pt x="0" y="0"/>
                </a:moveTo>
                <a:lnTo>
                  <a:pt x="1218148" y="0"/>
                </a:lnTo>
                <a:lnTo>
                  <a:pt x="1218148" y="1329494"/>
                </a:lnTo>
                <a:lnTo>
                  <a:pt x="0" y="1329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8656791" y="4741347"/>
            <a:ext cx="1319522" cy="1329493"/>
          </a:xfrm>
          <a:custGeom>
            <a:avLst/>
            <a:gdLst/>
            <a:ahLst/>
            <a:cxnLst/>
            <a:rect r="r" b="b" t="t" l="l"/>
            <a:pathLst>
              <a:path h="1329493" w="1319522">
                <a:moveTo>
                  <a:pt x="0" y="0"/>
                </a:moveTo>
                <a:lnTo>
                  <a:pt x="1319522" y="0"/>
                </a:lnTo>
                <a:lnTo>
                  <a:pt x="1319522" y="1329494"/>
                </a:lnTo>
                <a:lnTo>
                  <a:pt x="0" y="132949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559680" y="4767774"/>
            <a:ext cx="1410927" cy="1410927"/>
          </a:xfrm>
          <a:custGeom>
            <a:avLst/>
            <a:gdLst/>
            <a:ahLst/>
            <a:cxnLst/>
            <a:rect r="r" b="b" t="t" l="l"/>
            <a:pathLst>
              <a:path h="1410927" w="1410927">
                <a:moveTo>
                  <a:pt x="0" y="0"/>
                </a:moveTo>
                <a:lnTo>
                  <a:pt x="1410927" y="0"/>
                </a:lnTo>
                <a:lnTo>
                  <a:pt x="1410927" y="1410927"/>
                </a:lnTo>
                <a:lnTo>
                  <a:pt x="0" y="141092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375955" y="1317753"/>
            <a:ext cx="9515774" cy="1546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502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</a:rPr>
              <a:t>TASK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474583" y="6201906"/>
            <a:ext cx="3683937" cy="1203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1"/>
              </a:lnSpc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Healthiness and Sustanability Approach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414249" y="6099884"/>
            <a:ext cx="3381241" cy="797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1"/>
              </a:lnSpc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Data Analysis and Preprocessing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898828" y="6303025"/>
            <a:ext cx="2732632" cy="3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1"/>
              </a:lnSpc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AI-Powered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70869" y="7545915"/>
            <a:ext cx="4468000" cy="1558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Starting with a diverse web-sourced recipe dataset we analyzed and reduced them through a preprocessing process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899842" y="7545915"/>
            <a:ext cx="4468000" cy="1558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For each recipe we've applied data processing to calculate each ingredient's CFP (carbon foot print) and WFP (water foot print)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253931" y="7545915"/>
            <a:ext cx="4468000" cy="1558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we will use the power of artificial intelligence tools (such as transformers and large language models) to suggest alternative recipes</a:t>
            </a:r>
          </a:p>
        </p:txBody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2784" y="400976"/>
            <a:ext cx="7376308" cy="9460058"/>
          </a:xfrm>
          <a:custGeom>
            <a:avLst/>
            <a:gdLst/>
            <a:ahLst/>
            <a:cxnLst/>
            <a:rect r="r" b="b" t="t" l="l"/>
            <a:pathLst>
              <a:path h="9460058" w="7376308">
                <a:moveTo>
                  <a:pt x="0" y="0"/>
                </a:moveTo>
                <a:lnTo>
                  <a:pt x="7376308" y="0"/>
                </a:lnTo>
                <a:lnTo>
                  <a:pt x="7376308" y="9460058"/>
                </a:lnTo>
                <a:lnTo>
                  <a:pt x="0" y="9460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124" t="0" r="-1412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84715" y="9009597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882076" y="-20574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274828" y="1219982"/>
            <a:ext cx="7416816" cy="957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05"/>
              </a:lnSpc>
            </a:pPr>
            <a:r>
              <a:rPr lang="en-US" sz="6470" spc="226">
                <a:solidFill>
                  <a:srgbClr val="040506"/>
                </a:solidFill>
                <a:latin typeface="Codec Pro ExtraBold"/>
              </a:rPr>
              <a:t>Functionalities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44818" y="3335652"/>
            <a:ext cx="8109887" cy="4710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44795" indent="-272398" lvl="1">
              <a:lnSpc>
                <a:spcPts val="3482"/>
              </a:lnSpc>
              <a:buFont typeface="Arial"/>
              <a:buChar char="•"/>
            </a:pPr>
            <a:r>
              <a:rPr lang="en-US" sz="2523" spc="247">
                <a:solidFill>
                  <a:srgbClr val="231F20"/>
                </a:solidFill>
                <a:latin typeface="Open Sauce"/>
              </a:rPr>
              <a:t>Find similar recipes by title</a:t>
            </a:r>
          </a:p>
          <a:p>
            <a:pPr marL="544795" indent="-272398" lvl="1">
              <a:lnSpc>
                <a:spcPts val="3482"/>
              </a:lnSpc>
              <a:buFont typeface="Arial"/>
              <a:buChar char="•"/>
            </a:pPr>
            <a:r>
              <a:rPr lang="en-US" sz="2523" spc="247">
                <a:solidFill>
                  <a:srgbClr val="231F20"/>
                </a:solidFill>
                <a:latin typeface="Open Sauce"/>
              </a:rPr>
              <a:t>Find similar recipes by nutriens</a:t>
            </a:r>
          </a:p>
          <a:p>
            <a:pPr marL="544795" indent="-272398" lvl="1">
              <a:lnSpc>
                <a:spcPts val="3482"/>
              </a:lnSpc>
              <a:buFont typeface="Arial"/>
              <a:buChar char="•"/>
            </a:pPr>
            <a:r>
              <a:rPr lang="en-US" sz="2523" spc="247">
                <a:solidFill>
                  <a:srgbClr val="231F20"/>
                </a:solidFill>
                <a:latin typeface="Open Sauce"/>
              </a:rPr>
              <a:t>Order by Healthiness</a:t>
            </a:r>
          </a:p>
          <a:p>
            <a:pPr marL="544795" indent="-272398" lvl="1">
              <a:lnSpc>
                <a:spcPts val="3482"/>
              </a:lnSpc>
              <a:buFont typeface="Arial"/>
              <a:buChar char="•"/>
            </a:pPr>
            <a:r>
              <a:rPr lang="en-US" sz="2523" spc="247">
                <a:solidFill>
                  <a:srgbClr val="231F20"/>
                </a:solidFill>
                <a:latin typeface="Open Sauce"/>
              </a:rPr>
              <a:t>Order by Sustainability</a:t>
            </a:r>
          </a:p>
          <a:p>
            <a:pPr marL="544795" indent="-272398" lvl="1">
              <a:lnSpc>
                <a:spcPts val="3482"/>
              </a:lnSpc>
              <a:buFont typeface="Arial"/>
              <a:buChar char="•"/>
            </a:pPr>
            <a:r>
              <a:rPr lang="en-US" sz="2523" spc="247">
                <a:solidFill>
                  <a:srgbClr val="231F20"/>
                </a:solidFill>
                <a:latin typeface="Open Sauce"/>
              </a:rPr>
              <a:t>Order by SustainaMeal score</a:t>
            </a:r>
          </a:p>
          <a:p>
            <a:pPr marL="544795" indent="-272398" lvl="1">
              <a:lnSpc>
                <a:spcPts val="3482"/>
              </a:lnSpc>
              <a:buFont typeface="Arial"/>
              <a:buChar char="•"/>
            </a:pPr>
            <a:r>
              <a:rPr lang="en-US" sz="2523" spc="247">
                <a:solidFill>
                  <a:srgbClr val="231F20"/>
                </a:solidFill>
                <a:latin typeface="Open Sauce"/>
              </a:rPr>
              <a:t>Gpt ReRank</a:t>
            </a:r>
          </a:p>
          <a:p>
            <a:pPr marL="544795" indent="-272398" lvl="1">
              <a:lnSpc>
                <a:spcPts val="3482"/>
              </a:lnSpc>
              <a:buFont typeface="Arial"/>
              <a:buChar char="•"/>
            </a:pPr>
            <a:r>
              <a:rPr lang="en-US" sz="2523" spc="247">
                <a:solidFill>
                  <a:srgbClr val="231F20"/>
                </a:solidFill>
                <a:latin typeface="Open Sauce"/>
              </a:rPr>
              <a:t>Primordial Conversational Agent</a:t>
            </a:r>
          </a:p>
          <a:p>
            <a:pPr marL="544795" indent="-272398" lvl="1">
              <a:lnSpc>
                <a:spcPts val="3482"/>
              </a:lnSpc>
              <a:buFont typeface="Arial"/>
              <a:buChar char="•"/>
            </a:pPr>
            <a:r>
              <a:rPr lang="en-US" sz="2523" spc="247">
                <a:solidFill>
                  <a:srgbClr val="231F20"/>
                </a:solidFill>
                <a:latin typeface="Open Sauce"/>
              </a:rPr>
              <a:t>CMD scripts</a:t>
            </a:r>
          </a:p>
          <a:p>
            <a:pPr marL="544795" indent="-272398" lvl="1">
              <a:lnSpc>
                <a:spcPts val="3482"/>
              </a:lnSpc>
              <a:buFont typeface="Arial"/>
              <a:buChar char="•"/>
            </a:pPr>
            <a:r>
              <a:rPr lang="en-US" sz="2523" spc="247">
                <a:solidFill>
                  <a:srgbClr val="231F20"/>
                </a:solidFill>
                <a:latin typeface="Open Sauce"/>
              </a:rPr>
              <a:t>Save and Load Data</a:t>
            </a:r>
          </a:p>
          <a:p>
            <a:pPr>
              <a:lnSpc>
                <a:spcPts val="3482"/>
              </a:lnSpc>
            </a:pPr>
          </a:p>
          <a:p>
            <a:pPr>
              <a:lnSpc>
                <a:spcPts val="3482"/>
              </a:lnSpc>
            </a:pPr>
          </a:p>
        </p:txBody>
      </p: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3063273"/>
            <a:ext cx="12156174" cy="1974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EXPERIMENTS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9551719" cy="5372843"/>
            <a:chOff x="0" y="0"/>
            <a:chExt cx="6089457" cy="34253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blipFill>
              <a:blip r:embed="rId2"/>
              <a:stretch>
                <a:fillRect l="0" t="-9259" r="0" b="-9259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660488">
            <a:off x="-4233206" y="5189176"/>
            <a:ext cx="8282376" cy="404757"/>
            <a:chOff x="0" y="0"/>
            <a:chExt cx="2181367" cy="1066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81366" cy="106603"/>
            </a:xfrm>
            <a:custGeom>
              <a:avLst/>
              <a:gdLst/>
              <a:ahLst/>
              <a:cxnLst/>
              <a:rect r="r" b="b" t="t" l="l"/>
              <a:pathLst>
                <a:path h="106603" w="2181366">
                  <a:moveTo>
                    <a:pt x="0" y="0"/>
                  </a:moveTo>
                  <a:lnTo>
                    <a:pt x="2181366" y="0"/>
                  </a:lnTo>
                  <a:lnTo>
                    <a:pt x="2181366" y="106603"/>
                  </a:lnTo>
                  <a:lnTo>
                    <a:pt x="0" y="106603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2181367" cy="1256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1747322">
            <a:off x="3921959" y="1003562"/>
            <a:ext cx="8282376" cy="111180"/>
            <a:chOff x="0" y="0"/>
            <a:chExt cx="2181367" cy="292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81366" cy="29282"/>
            </a:xfrm>
            <a:custGeom>
              <a:avLst/>
              <a:gdLst/>
              <a:ahLst/>
              <a:cxnLst/>
              <a:rect r="r" b="b" t="t" l="l"/>
              <a:pathLst>
                <a:path h="29282" w="2181366">
                  <a:moveTo>
                    <a:pt x="0" y="0"/>
                  </a:moveTo>
                  <a:lnTo>
                    <a:pt x="2181366" y="0"/>
                  </a:lnTo>
                  <a:lnTo>
                    <a:pt x="2181366" y="29282"/>
                  </a:lnTo>
                  <a:lnTo>
                    <a:pt x="0" y="29282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2181367" cy="483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691275" y="2179745"/>
            <a:ext cx="4486336" cy="1594049"/>
            <a:chOff x="0" y="0"/>
            <a:chExt cx="4073040" cy="14472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73017" cy="1447165"/>
            </a:xfrm>
            <a:custGeom>
              <a:avLst/>
              <a:gdLst/>
              <a:ahLst/>
              <a:cxnLst/>
              <a:rect r="r" b="b" t="t" l="l"/>
              <a:pathLst>
                <a:path h="1447165" w="4073017">
                  <a:moveTo>
                    <a:pt x="33492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165"/>
                    <a:pt x="0" y="1447165"/>
                    <a:pt x="0" y="1447165"/>
                  </a:cubicBezTo>
                  <a:cubicBezTo>
                    <a:pt x="3349244" y="1447165"/>
                    <a:pt x="3349244" y="1447165"/>
                    <a:pt x="3349244" y="1447165"/>
                  </a:cubicBezTo>
                  <a:cubicBezTo>
                    <a:pt x="3747897" y="1447165"/>
                    <a:pt x="4073017" y="1122172"/>
                    <a:pt x="4073017" y="723519"/>
                  </a:cubicBezTo>
                  <a:cubicBezTo>
                    <a:pt x="4073017" y="324866"/>
                    <a:pt x="3747897" y="0"/>
                    <a:pt x="3349244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1638092" y="1512782"/>
            <a:ext cx="2264977" cy="2263391"/>
            <a:chOff x="0" y="0"/>
            <a:chExt cx="2056320" cy="205488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56384" cy="2054860"/>
            </a:xfrm>
            <a:custGeom>
              <a:avLst/>
              <a:gdLst/>
              <a:ahLst/>
              <a:cxnLst/>
              <a:rect r="r" b="b" t="t" l="l"/>
              <a:pathLst>
                <a:path h="2054860" w="2056384">
                  <a:moveTo>
                    <a:pt x="0" y="1027430"/>
                  </a:moveTo>
                  <a:cubicBezTo>
                    <a:pt x="0" y="459994"/>
                    <a:pt x="460375" y="0"/>
                    <a:pt x="1028192" y="0"/>
                  </a:cubicBezTo>
                  <a:cubicBezTo>
                    <a:pt x="1596009" y="0"/>
                    <a:pt x="2056384" y="459994"/>
                    <a:pt x="2056384" y="1027430"/>
                  </a:cubicBezTo>
                  <a:cubicBezTo>
                    <a:pt x="2056384" y="1594866"/>
                    <a:pt x="1596009" y="2054860"/>
                    <a:pt x="1028192" y="2054860"/>
                  </a:cubicBezTo>
                  <a:cubicBezTo>
                    <a:pt x="460375" y="2054860"/>
                    <a:pt x="0" y="1594866"/>
                    <a:pt x="0" y="1027430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928304" y="4033124"/>
            <a:ext cx="4490302" cy="1596428"/>
            <a:chOff x="0" y="0"/>
            <a:chExt cx="4076640" cy="144936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76573" cy="1449324"/>
            </a:xfrm>
            <a:custGeom>
              <a:avLst/>
              <a:gdLst/>
              <a:ahLst/>
              <a:cxnLst/>
              <a:rect r="r" b="b" t="t" l="l"/>
              <a:pathLst>
                <a:path h="1449324" w="4076573">
                  <a:moveTo>
                    <a:pt x="33521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9324"/>
                    <a:pt x="0" y="1449324"/>
                    <a:pt x="0" y="1449324"/>
                  </a:cubicBezTo>
                  <a:cubicBezTo>
                    <a:pt x="3352165" y="1449324"/>
                    <a:pt x="3352165" y="1449324"/>
                    <a:pt x="3352165" y="1449324"/>
                  </a:cubicBezTo>
                  <a:cubicBezTo>
                    <a:pt x="3751199" y="1449324"/>
                    <a:pt x="4076573" y="1123823"/>
                    <a:pt x="4076573" y="724662"/>
                  </a:cubicBezTo>
                  <a:cubicBezTo>
                    <a:pt x="4076573" y="325501"/>
                    <a:pt x="3751199" y="0"/>
                    <a:pt x="3352165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871949" y="3363782"/>
            <a:ext cx="2267356" cy="2265770"/>
            <a:chOff x="0" y="0"/>
            <a:chExt cx="2058480" cy="205704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58416" cy="2057146"/>
            </a:xfrm>
            <a:custGeom>
              <a:avLst/>
              <a:gdLst/>
              <a:ahLst/>
              <a:cxnLst/>
              <a:rect r="r" b="b" t="t" l="l"/>
              <a:pathLst>
                <a:path h="2057146" w="2058416">
                  <a:moveTo>
                    <a:pt x="0" y="1028573"/>
                  </a:moveTo>
                  <a:cubicBezTo>
                    <a:pt x="0" y="460502"/>
                    <a:pt x="460756" y="0"/>
                    <a:pt x="1029208" y="0"/>
                  </a:cubicBezTo>
                  <a:cubicBezTo>
                    <a:pt x="1597660" y="0"/>
                    <a:pt x="2058416" y="460502"/>
                    <a:pt x="2058416" y="1028573"/>
                  </a:cubicBezTo>
                  <a:cubicBezTo>
                    <a:pt x="2058416" y="1596644"/>
                    <a:pt x="1597660" y="2057146"/>
                    <a:pt x="1029208" y="2057146"/>
                  </a:cubicBezTo>
                  <a:cubicBezTo>
                    <a:pt x="460756" y="2057146"/>
                    <a:pt x="0" y="1596517"/>
                    <a:pt x="0" y="1028573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9190711" y="5888883"/>
            <a:ext cx="4489509" cy="1594842"/>
            <a:chOff x="0" y="0"/>
            <a:chExt cx="4075920" cy="144792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075811" cy="1447927"/>
            </a:xfrm>
            <a:custGeom>
              <a:avLst/>
              <a:gdLst/>
              <a:ahLst/>
              <a:cxnLst/>
              <a:rect r="r" b="b" t="t" l="l"/>
              <a:pathLst>
                <a:path h="1447927" w="4075811">
                  <a:moveTo>
                    <a:pt x="33515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927"/>
                    <a:pt x="0" y="1447927"/>
                    <a:pt x="0" y="1447927"/>
                  </a:cubicBezTo>
                  <a:cubicBezTo>
                    <a:pt x="3351530" y="1447927"/>
                    <a:pt x="3351530" y="1447927"/>
                    <a:pt x="3351530" y="1447927"/>
                  </a:cubicBezTo>
                  <a:cubicBezTo>
                    <a:pt x="3750564" y="1447927"/>
                    <a:pt x="4075811" y="1122807"/>
                    <a:pt x="4075811" y="724027"/>
                  </a:cubicBezTo>
                  <a:cubicBezTo>
                    <a:pt x="4075811" y="325247"/>
                    <a:pt x="3750564" y="0"/>
                    <a:pt x="3351530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8011908" y="5248413"/>
            <a:ext cx="2264184" cy="2264184"/>
            <a:chOff x="0" y="0"/>
            <a:chExt cx="2055600" cy="20556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055622" cy="2055622"/>
            </a:xfrm>
            <a:custGeom>
              <a:avLst/>
              <a:gdLst/>
              <a:ahLst/>
              <a:cxnLst/>
              <a:rect r="r" b="b" t="t" l="l"/>
              <a:pathLst>
                <a:path h="2055622" w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7353193" y="7739090"/>
            <a:ext cx="4487922" cy="1594049"/>
            <a:chOff x="0" y="0"/>
            <a:chExt cx="4074480" cy="14472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074414" cy="1447165"/>
            </a:xfrm>
            <a:custGeom>
              <a:avLst/>
              <a:gdLst/>
              <a:ahLst/>
              <a:cxnLst/>
              <a:rect r="r" b="b" t="t" l="l"/>
              <a:pathLst>
                <a:path h="1447165" w="4074414">
                  <a:moveTo>
                    <a:pt x="335038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165"/>
                    <a:pt x="0" y="1447165"/>
                    <a:pt x="0" y="1447165"/>
                  </a:cubicBezTo>
                  <a:cubicBezTo>
                    <a:pt x="3350387" y="1447165"/>
                    <a:pt x="3350387" y="1447165"/>
                    <a:pt x="3350387" y="1447165"/>
                  </a:cubicBezTo>
                  <a:cubicBezTo>
                    <a:pt x="3749294" y="1447165"/>
                    <a:pt x="4074414" y="1122172"/>
                    <a:pt x="4074414" y="723519"/>
                  </a:cubicBezTo>
                  <a:cubicBezTo>
                    <a:pt x="4074414" y="324866"/>
                    <a:pt x="3749294" y="0"/>
                    <a:pt x="3350387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6238151" y="7067369"/>
            <a:ext cx="2263391" cy="2265770"/>
            <a:chOff x="0" y="0"/>
            <a:chExt cx="2054880" cy="205704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054860" cy="2057146"/>
            </a:xfrm>
            <a:custGeom>
              <a:avLst/>
              <a:gdLst/>
              <a:ahLst/>
              <a:cxnLst/>
              <a:rect r="r" b="b" t="t" l="l"/>
              <a:pathLst>
                <a:path h="2057146" w="2054860">
                  <a:moveTo>
                    <a:pt x="0" y="1028573"/>
                  </a:moveTo>
                  <a:cubicBezTo>
                    <a:pt x="0" y="460502"/>
                    <a:pt x="459994" y="0"/>
                    <a:pt x="1027430" y="0"/>
                  </a:cubicBezTo>
                  <a:cubicBezTo>
                    <a:pt x="1594866" y="0"/>
                    <a:pt x="2054860" y="460502"/>
                    <a:pt x="2054860" y="1028573"/>
                  </a:cubicBezTo>
                  <a:cubicBezTo>
                    <a:pt x="2054860" y="1596644"/>
                    <a:pt x="1594866" y="2057146"/>
                    <a:pt x="1027430" y="2057146"/>
                  </a:cubicBezTo>
                  <a:cubicBezTo>
                    <a:pt x="459994" y="2057146"/>
                    <a:pt x="0" y="1596517"/>
                    <a:pt x="0" y="1028573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sp>
        <p:nvSpPr>
          <p:cNvPr name="Freeform 27" id="27"/>
          <p:cNvSpPr/>
          <p:nvPr/>
        </p:nvSpPr>
        <p:spPr>
          <a:xfrm flipH="false" flipV="false" rot="0">
            <a:off x="12291310" y="2027705"/>
            <a:ext cx="958540" cy="1261237"/>
          </a:xfrm>
          <a:custGeom>
            <a:avLst/>
            <a:gdLst/>
            <a:ahLst/>
            <a:cxnLst/>
            <a:rect r="r" b="b" t="t" l="l"/>
            <a:pathLst>
              <a:path h="1261237" w="958540">
                <a:moveTo>
                  <a:pt x="0" y="0"/>
                </a:moveTo>
                <a:lnTo>
                  <a:pt x="958541" y="0"/>
                </a:lnTo>
                <a:lnTo>
                  <a:pt x="958541" y="1261238"/>
                </a:lnTo>
                <a:lnTo>
                  <a:pt x="0" y="12612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0515957" y="3869230"/>
            <a:ext cx="897235" cy="1254875"/>
          </a:xfrm>
          <a:custGeom>
            <a:avLst/>
            <a:gdLst/>
            <a:ahLst/>
            <a:cxnLst/>
            <a:rect r="r" b="b" t="t" l="l"/>
            <a:pathLst>
              <a:path h="1254875" w="897235">
                <a:moveTo>
                  <a:pt x="0" y="0"/>
                </a:moveTo>
                <a:lnTo>
                  <a:pt x="897236" y="0"/>
                </a:lnTo>
                <a:lnTo>
                  <a:pt x="897236" y="1254875"/>
                </a:lnTo>
                <a:lnTo>
                  <a:pt x="0" y="12548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8662704" y="5697331"/>
            <a:ext cx="889015" cy="1519684"/>
          </a:xfrm>
          <a:custGeom>
            <a:avLst/>
            <a:gdLst/>
            <a:ahLst/>
            <a:cxnLst/>
            <a:rect r="r" b="b" t="t" l="l"/>
            <a:pathLst>
              <a:path h="1519684" w="889015">
                <a:moveTo>
                  <a:pt x="0" y="0"/>
                </a:moveTo>
                <a:lnTo>
                  <a:pt x="889015" y="0"/>
                </a:lnTo>
                <a:lnTo>
                  <a:pt x="889015" y="1519684"/>
                </a:lnTo>
                <a:lnTo>
                  <a:pt x="0" y="151968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6801446" y="7512597"/>
            <a:ext cx="865300" cy="1552108"/>
          </a:xfrm>
          <a:custGeom>
            <a:avLst/>
            <a:gdLst/>
            <a:ahLst/>
            <a:cxnLst/>
            <a:rect r="r" b="b" t="t" l="l"/>
            <a:pathLst>
              <a:path h="1552108" w="865300">
                <a:moveTo>
                  <a:pt x="0" y="0"/>
                </a:moveTo>
                <a:lnTo>
                  <a:pt x="865300" y="0"/>
                </a:lnTo>
                <a:lnTo>
                  <a:pt x="865300" y="1552108"/>
                </a:lnTo>
                <a:lnTo>
                  <a:pt x="0" y="155210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8745932" y="7987856"/>
            <a:ext cx="2732632" cy="803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31"/>
              </a:lnSpc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Scenario 4</a:t>
            </a:r>
          </a:p>
          <a:p>
            <a:pPr>
              <a:lnSpc>
                <a:spcPts val="3231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10505194" y="5989650"/>
            <a:ext cx="2732632" cy="3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231"/>
              </a:lnSpc>
              <a:spcBef>
                <a:spcPct val="0"/>
              </a:spcBef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Scenario 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377430" y="4105812"/>
            <a:ext cx="2732632" cy="3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231"/>
              </a:lnSpc>
              <a:spcBef>
                <a:spcPct val="0"/>
              </a:spcBef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Scenario 2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4052289" y="2253622"/>
            <a:ext cx="2732632" cy="3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231"/>
              </a:lnSpc>
              <a:spcBef>
                <a:spcPct val="0"/>
              </a:spcBef>
            </a:pPr>
            <a:r>
              <a:rPr lang="en-US" sz="2341" spc="229">
                <a:solidFill>
                  <a:srgbClr val="231F20"/>
                </a:solidFill>
                <a:latin typeface="Open Sauce Bold"/>
              </a:rPr>
              <a:t>Scenario 1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178433" y="4850388"/>
            <a:ext cx="5488313" cy="846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28"/>
              </a:lnSpc>
            </a:pPr>
            <a:r>
              <a:rPr lang="en-US" sz="5684" spc="198">
                <a:solidFill>
                  <a:srgbClr val="040506"/>
                </a:solidFill>
                <a:latin typeface="Codec Pro ExtraBold"/>
              </a:rPr>
              <a:t>Experiments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178433" y="5684865"/>
            <a:ext cx="4623013" cy="615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We conducted experiments on 4 distinct scenario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8745932" y="8431212"/>
            <a:ext cx="2961949" cy="300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Unknown recipes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390536" y="6456705"/>
            <a:ext cx="2961949" cy="929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100 recipes labeled as 2 (highly unsustainable)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377430" y="4572105"/>
            <a:ext cx="2961949" cy="929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100 recipes labeled as 1 (moderately sustainable)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4052289" y="2644132"/>
            <a:ext cx="2961949" cy="929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Open Sauce"/>
              </a:rPr>
              <a:t>100 recipes with a WHO score above average</a:t>
            </a:r>
          </a:p>
        </p:txBody>
      </p:sp>
    </p:spTree>
  </p:cSld>
  <p:clrMapOvr>
    <a:masterClrMapping/>
  </p:clrMapOvr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82076" y="-20574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043211" y="4666915"/>
            <a:ext cx="1925694" cy="1372057"/>
          </a:xfrm>
          <a:custGeom>
            <a:avLst/>
            <a:gdLst/>
            <a:ahLst/>
            <a:cxnLst/>
            <a:rect r="r" b="b" t="t" l="l"/>
            <a:pathLst>
              <a:path h="1372057" w="1925694">
                <a:moveTo>
                  <a:pt x="0" y="0"/>
                </a:moveTo>
                <a:lnTo>
                  <a:pt x="1925694" y="0"/>
                </a:lnTo>
                <a:lnTo>
                  <a:pt x="1925694" y="1372058"/>
                </a:lnTo>
                <a:lnTo>
                  <a:pt x="0" y="13720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4233" y="1100313"/>
            <a:ext cx="11187108" cy="957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05"/>
              </a:lnSpc>
            </a:pPr>
            <a:r>
              <a:rPr lang="en-US" sz="6470" spc="226">
                <a:solidFill>
                  <a:srgbClr val="040506"/>
                </a:solidFill>
                <a:latin typeface="Codec Pro ExtraBold"/>
              </a:rPr>
              <a:t>Different Configurations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8456" y="2979859"/>
            <a:ext cx="5749942" cy="369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021"/>
              </a:lnSpc>
              <a:spcBef>
                <a:spcPct val="0"/>
              </a:spcBef>
            </a:pPr>
            <a:r>
              <a:rPr lang="en-US" sz="2189" spc="214">
                <a:solidFill>
                  <a:srgbClr val="397D5A"/>
                </a:solidFill>
                <a:latin typeface="Open Sauce Bold"/>
              </a:rPr>
              <a:t>K</a:t>
            </a:r>
            <a:r>
              <a:rPr lang="en-US" sz="2189" spc="214">
                <a:solidFill>
                  <a:srgbClr val="231F20"/>
                </a:solidFill>
                <a:latin typeface="Open Sauce Bold"/>
              </a:rPr>
              <a:t>=1 , 10 , 50 , 100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4233" y="4272838"/>
            <a:ext cx="9195209" cy="75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1"/>
              </a:lnSpc>
            </a:pPr>
            <a:r>
              <a:rPr lang="en-US" sz="2189" spc="214">
                <a:solidFill>
                  <a:srgbClr val="397D5A"/>
                </a:solidFill>
                <a:latin typeface="Open Sauce Bold"/>
              </a:rPr>
              <a:t>nutrients (A) = </a:t>
            </a:r>
            <a:r>
              <a:rPr lang="en-US" sz="2189" spc="214">
                <a:solidFill>
                  <a:srgbClr val="000000"/>
                </a:solidFill>
                <a:latin typeface="Open Sauce Bold"/>
              </a:rPr>
              <a:t>[Calories [cal] , Total Fat [g], </a:t>
            </a:r>
          </a:p>
          <a:p>
            <a:pPr marL="0" indent="0" lvl="0">
              <a:lnSpc>
                <a:spcPts val="3021"/>
              </a:lnSpc>
              <a:spcBef>
                <a:spcPct val="0"/>
              </a:spcBef>
            </a:pPr>
            <a:r>
              <a:rPr lang="en-US" sz="2189" spc="214">
                <a:solidFill>
                  <a:srgbClr val="000000"/>
                </a:solidFill>
                <a:latin typeface="Open Sauce Bold"/>
              </a:rPr>
              <a:t>Sodium [mg],</a:t>
            </a:r>
            <a:r>
              <a:rPr lang="en-US" sz="2189" spc="214">
                <a:solidFill>
                  <a:srgbClr val="000000"/>
                </a:solidFill>
                <a:latin typeface="Open Sauce Bold"/>
              </a:rPr>
              <a:t>Dietary Fiber [g] , Sugars [g], Protein [g]]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4233" y="7171311"/>
            <a:ext cx="5749942" cy="369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021"/>
              </a:lnSpc>
              <a:spcBef>
                <a:spcPct val="0"/>
              </a:spcBef>
            </a:pPr>
            <a:r>
              <a:rPr lang="en-US" sz="2189" spc="214">
                <a:solidFill>
                  <a:srgbClr val="397D5A"/>
                </a:solidFill>
                <a:latin typeface="Open Sauce Bold"/>
              </a:rPr>
              <a:t>match_all_tags</a:t>
            </a:r>
            <a:r>
              <a:rPr lang="en-US" sz="2189" spc="214">
                <a:solidFill>
                  <a:srgbClr val="231F20"/>
                </a:solidFill>
                <a:latin typeface="Open Sauce Bold"/>
              </a:rPr>
              <a:t>=True , False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145845" y="8960426"/>
            <a:ext cx="4126999" cy="103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8"/>
              </a:lnSpc>
            </a:pPr>
            <a:r>
              <a:rPr lang="en-US" sz="2028" spc="198">
                <a:solidFill>
                  <a:srgbClr val="FFFFFF"/>
                </a:solidFill>
                <a:latin typeface="Open Sauce"/>
              </a:rPr>
              <a:t>average increase </a:t>
            </a:r>
          </a:p>
          <a:p>
            <a:pPr algn="ctr">
              <a:lnSpc>
                <a:spcPts val="2798"/>
              </a:lnSpc>
            </a:pPr>
            <a:r>
              <a:rPr lang="en-US" sz="2028" spc="198">
                <a:solidFill>
                  <a:srgbClr val="FFFFFF"/>
                </a:solidFill>
                <a:latin typeface="Open Sauce"/>
              </a:rPr>
              <a:t>o</a:t>
            </a:r>
            <a:r>
              <a:rPr lang="en-US" sz="2028" spc="198">
                <a:solidFill>
                  <a:srgbClr val="FFFFFF"/>
                </a:solidFill>
                <a:latin typeface="Open Sauce"/>
              </a:rPr>
              <a:t>n sustainameal </a:t>
            </a:r>
          </a:p>
          <a:p>
            <a:pPr algn="ctr">
              <a:lnSpc>
                <a:spcPts val="2798"/>
              </a:lnSpc>
            </a:pPr>
            <a:r>
              <a:rPr lang="en-US" sz="2028" spc="198">
                <a:solidFill>
                  <a:srgbClr val="FFFFFF"/>
                </a:solidFill>
                <a:latin typeface="Open Sauce"/>
              </a:rPr>
              <a:t>score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04233" y="5657294"/>
            <a:ext cx="9438978" cy="113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021"/>
              </a:lnSpc>
              <a:spcBef>
                <a:spcPct val="0"/>
              </a:spcBef>
            </a:pPr>
            <a:r>
              <a:rPr lang="en-US" sz="2189" spc="214">
                <a:solidFill>
                  <a:srgbClr val="397D5A"/>
                </a:solidFill>
                <a:latin typeface="Open Sauce Bold"/>
              </a:rPr>
              <a:t>nutrients (B) = </a:t>
            </a:r>
            <a:r>
              <a:rPr lang="en-US" sz="2189" spc="214">
                <a:solidFill>
                  <a:srgbClr val="000000"/>
                </a:solidFill>
                <a:latin typeface="Open Sauce Bold"/>
              </a:rPr>
              <a:t>Calories [cal] , Total Fat [g] , Saturated Fat [g] ,Cholesterol [mg] , Sodium [mg] , Dietary Fiber [g]  , Sugars [g] , Protein [g]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002691" y="2757683"/>
            <a:ext cx="1195096" cy="851506"/>
          </a:xfrm>
          <a:custGeom>
            <a:avLst/>
            <a:gdLst/>
            <a:ahLst/>
            <a:cxnLst/>
            <a:rect r="r" b="b" t="t" l="l"/>
            <a:pathLst>
              <a:path h="851506" w="1195096">
                <a:moveTo>
                  <a:pt x="0" y="0"/>
                </a:moveTo>
                <a:lnTo>
                  <a:pt x="1195096" y="0"/>
                </a:lnTo>
                <a:lnTo>
                  <a:pt x="1195096" y="851506"/>
                </a:lnTo>
                <a:lnTo>
                  <a:pt x="0" y="8515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197787" y="6996984"/>
            <a:ext cx="1240948" cy="884176"/>
          </a:xfrm>
          <a:custGeom>
            <a:avLst/>
            <a:gdLst/>
            <a:ahLst/>
            <a:cxnLst/>
            <a:rect r="r" b="b" t="t" l="l"/>
            <a:pathLst>
              <a:path h="884176" w="1240948">
                <a:moveTo>
                  <a:pt x="0" y="0"/>
                </a:moveTo>
                <a:lnTo>
                  <a:pt x="1240948" y="0"/>
                </a:lnTo>
                <a:lnTo>
                  <a:pt x="1240948" y="884176"/>
                </a:lnTo>
                <a:lnTo>
                  <a:pt x="0" y="8841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789811" y="7171311"/>
            <a:ext cx="5749942" cy="369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021"/>
              </a:lnSpc>
              <a:spcBef>
                <a:spcPct val="0"/>
              </a:spcBef>
            </a:pPr>
            <a:r>
              <a:rPr lang="en-US" sz="2189" spc="214">
                <a:solidFill>
                  <a:srgbClr val="000000"/>
                </a:solidFill>
                <a:latin typeface="Open Sauce Bold"/>
              </a:rPr>
              <a:t>Filtering Strategy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43043" y="4945340"/>
            <a:ext cx="3929801" cy="75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021"/>
              </a:lnSpc>
              <a:spcBef>
                <a:spcPct val="0"/>
              </a:spcBef>
            </a:pPr>
            <a:r>
              <a:rPr lang="en-US" sz="2189" spc="214">
                <a:solidFill>
                  <a:srgbClr val="000000"/>
                </a:solidFill>
                <a:latin typeface="Open Sauce Bold"/>
              </a:rPr>
              <a:t>Nutrients for the vector space computation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488397" y="2789359"/>
            <a:ext cx="3929801" cy="369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021"/>
              </a:lnSpc>
              <a:spcBef>
                <a:spcPct val="0"/>
              </a:spcBef>
            </a:pPr>
            <a:r>
              <a:rPr lang="en-US" sz="2189" spc="214">
                <a:solidFill>
                  <a:srgbClr val="000000"/>
                </a:solidFill>
                <a:latin typeface="Open Sauce Bold"/>
              </a:rPr>
              <a:t>Number of candidates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2786048" y="7209411"/>
            <a:ext cx="2846593" cy="2846593"/>
          </a:xfrm>
          <a:custGeom>
            <a:avLst/>
            <a:gdLst/>
            <a:ahLst/>
            <a:cxnLst/>
            <a:rect r="r" b="b" t="t" l="l"/>
            <a:pathLst>
              <a:path h="2846593" w="2846593">
                <a:moveTo>
                  <a:pt x="0" y="0"/>
                </a:moveTo>
                <a:lnTo>
                  <a:pt x="2846593" y="0"/>
                </a:lnTo>
                <a:lnTo>
                  <a:pt x="2846593" y="2846593"/>
                </a:lnTo>
                <a:lnTo>
                  <a:pt x="0" y="284659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2943406" y="7590828"/>
            <a:ext cx="2531876" cy="1226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25"/>
              </a:lnSpc>
              <a:spcBef>
                <a:spcPct val="0"/>
              </a:spcBef>
            </a:pPr>
            <a:r>
              <a:rPr lang="en-US" sz="6612" spc="648">
                <a:solidFill>
                  <a:srgbClr val="FFFFFF"/>
                </a:solidFill>
                <a:latin typeface="Codec Pro ExtraBold"/>
              </a:rPr>
              <a:t>5000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145845" y="8960426"/>
            <a:ext cx="4126999" cy="334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8"/>
              </a:lnSpc>
            </a:pPr>
            <a:r>
              <a:rPr lang="en-US" sz="2028" spc="198">
                <a:solidFill>
                  <a:srgbClr val="FFFFFF"/>
                </a:solidFill>
                <a:latin typeface="Open Sauce"/>
              </a:rPr>
              <a:t>Experiments</a:t>
            </a:r>
          </a:p>
        </p:txBody>
      </p:sp>
    </p:spTree>
  </p:cSld>
  <p:clrMapOvr>
    <a:masterClrMapping/>
  </p:clrMapOvr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4290470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Scenario 1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225978" y="2741138"/>
            <a:ext cx="10908600" cy="5393880"/>
          </a:xfrm>
          <a:custGeom>
            <a:avLst/>
            <a:gdLst/>
            <a:ahLst/>
            <a:cxnLst/>
            <a:rect r="r" b="b" t="t" l="l"/>
            <a:pathLst>
              <a:path h="5393880" w="10908600">
                <a:moveTo>
                  <a:pt x="0" y="0"/>
                </a:moveTo>
                <a:lnTo>
                  <a:pt x="10908600" y="0"/>
                </a:lnTo>
                <a:lnTo>
                  <a:pt x="10908600" y="5393880"/>
                </a:lnTo>
                <a:lnTo>
                  <a:pt x="0" y="53938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144000" y="1382148"/>
            <a:ext cx="8655919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In this first scenario, we are working with consists of recipes that are already moderately healthy.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03977" y="3481771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3977" y="6496961"/>
            <a:ext cx="4482343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Increasing k the results improved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03977" y="5975065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03977" y="3877945"/>
            <a:ext cx="5749942" cy="1938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With a low value of k, in terms of healthiness, our algorithm tends to suggest recipes that do not result in a real increase in nutritional values but rather a decrease, unlike the sustainability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03977" y="7830406"/>
            <a:ext cx="4482343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7"/>
              </a:lnSpc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k = 1 makes the library unusable</a:t>
            </a:r>
          </a:p>
          <a:p>
            <a:pPr marL="0" indent="0" lvl="0">
              <a:lnSpc>
                <a:spcPts val="2607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903977" y="7301499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03</a:t>
            </a:r>
          </a:p>
        </p:txBody>
      </p:sp>
    </p:spTree>
  </p:cSld>
  <p:clrMapOvr>
    <a:masterClrMapping/>
  </p:clrMapOvr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4290470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Scenario 2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76152" y="3510346"/>
            <a:ext cx="11124478" cy="5377391"/>
          </a:xfrm>
          <a:custGeom>
            <a:avLst/>
            <a:gdLst/>
            <a:ahLst/>
            <a:cxnLst/>
            <a:rect r="r" b="b" t="t" l="l"/>
            <a:pathLst>
              <a:path h="5377391" w="11124478">
                <a:moveTo>
                  <a:pt x="0" y="0"/>
                </a:moveTo>
                <a:lnTo>
                  <a:pt x="11124477" y="0"/>
                </a:lnTo>
                <a:lnTo>
                  <a:pt x="11124477" y="5377391"/>
                </a:lnTo>
                <a:lnTo>
                  <a:pt x="0" y="53773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973275" y="1499955"/>
            <a:ext cx="8826644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In this second scenario, where we are considering recipes that are moderately sustainable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03977" y="3481771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3977" y="3962790"/>
            <a:ext cx="4864430" cy="129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There is an increase in all possible configurations, except for the configurations with k = 1 and nutrients of type B</a:t>
            </a:r>
          </a:p>
        </p:txBody>
      </p:sp>
    </p:spTree>
  </p:cSld>
  <p:clrMapOvr>
    <a:masterClrMapping/>
  </p:clrMapOvr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4290470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Scenario 3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32065" y="2916768"/>
            <a:ext cx="11117369" cy="5497108"/>
          </a:xfrm>
          <a:custGeom>
            <a:avLst/>
            <a:gdLst/>
            <a:ahLst/>
            <a:cxnLst/>
            <a:rect r="r" b="b" t="t" l="l"/>
            <a:pathLst>
              <a:path h="5497108" w="11117369">
                <a:moveTo>
                  <a:pt x="0" y="0"/>
                </a:moveTo>
                <a:lnTo>
                  <a:pt x="11117369" y="0"/>
                </a:lnTo>
                <a:lnTo>
                  <a:pt x="11117369" y="5497109"/>
                </a:lnTo>
                <a:lnTo>
                  <a:pt x="0" y="54971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144000" y="1686535"/>
            <a:ext cx="8655919" cy="318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In this scenario we used only unsustainable recipes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03977" y="3481771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3977" y="3960694"/>
            <a:ext cx="4482343" cy="1938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Employing solely unsustainable recipes, we will consistently experience increments in terms of sustainability across all conceivable parameter configurations</a:t>
            </a:r>
          </a:p>
        </p:txBody>
      </p:sp>
    </p:spTree>
  </p:cSld>
  <p:clrMapOvr>
    <a:masterClrMapping/>
  </p:clrMapOvr>
</p:sld>
</file>

<file path=ppt/slides/slide5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4290470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Scenario 4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774042" y="2937436"/>
            <a:ext cx="11305094" cy="5578546"/>
          </a:xfrm>
          <a:custGeom>
            <a:avLst/>
            <a:gdLst/>
            <a:ahLst/>
            <a:cxnLst/>
            <a:rect r="r" b="b" t="t" l="l"/>
            <a:pathLst>
              <a:path h="5578546" w="11305094">
                <a:moveTo>
                  <a:pt x="0" y="0"/>
                </a:moveTo>
                <a:lnTo>
                  <a:pt x="11305094" y="0"/>
                </a:lnTo>
                <a:lnTo>
                  <a:pt x="11305094" y="5578546"/>
                </a:lnTo>
                <a:lnTo>
                  <a:pt x="0" y="55785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144000" y="1227201"/>
            <a:ext cx="8655919" cy="64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In this scenario we considered only recipes which are not present in our dataset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03977" y="3026206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3977" y="5868758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03977" y="3502120"/>
            <a:ext cx="4482343" cy="2261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As observed from the table, when considering recipes not present in our dataset, with k=1, there are decreases in terms of healthiness in almost all combinations, unlike sustainability.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03977" y="6340515"/>
            <a:ext cx="4482343" cy="966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With a k = 10, there is an increment for the healthiness, unlike the sustainability.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03977" y="7602926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03977" y="8074683"/>
            <a:ext cx="4482343" cy="129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With a k &gt; 10, there is an increment in all configurations both in the healthiness and in the sustainability</a:t>
            </a:r>
          </a:p>
        </p:txBody>
      </p:sp>
    </p:spTree>
  </p:cSld>
  <p:clrMapOvr>
    <a:masterClrMapping/>
  </p:clrMapOvr>
</p:sld>
</file>

<file path=ppt/slides/slide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2784" y="400976"/>
            <a:ext cx="7376308" cy="9460058"/>
          </a:xfrm>
          <a:custGeom>
            <a:avLst/>
            <a:gdLst/>
            <a:ahLst/>
            <a:cxnLst/>
            <a:rect r="r" b="b" t="t" l="l"/>
            <a:pathLst>
              <a:path h="9460058" w="7376308">
                <a:moveTo>
                  <a:pt x="0" y="0"/>
                </a:moveTo>
                <a:lnTo>
                  <a:pt x="7376308" y="0"/>
                </a:lnTo>
                <a:lnTo>
                  <a:pt x="7376308" y="9460058"/>
                </a:lnTo>
                <a:lnTo>
                  <a:pt x="0" y="9460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124" t="0" r="-1412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04755" y="9184184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882076" y="-20574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297407" y="6897482"/>
            <a:ext cx="2846593" cy="2846593"/>
          </a:xfrm>
          <a:custGeom>
            <a:avLst/>
            <a:gdLst/>
            <a:ahLst/>
            <a:cxnLst/>
            <a:rect r="r" b="b" t="t" l="l"/>
            <a:pathLst>
              <a:path h="2846593" w="2846593">
                <a:moveTo>
                  <a:pt x="0" y="0"/>
                </a:moveTo>
                <a:lnTo>
                  <a:pt x="2846593" y="0"/>
                </a:lnTo>
                <a:lnTo>
                  <a:pt x="2846593" y="2846592"/>
                </a:lnTo>
                <a:lnTo>
                  <a:pt x="0" y="28465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390549" y="7278898"/>
            <a:ext cx="2753451" cy="1226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25"/>
              </a:lnSpc>
              <a:spcBef>
                <a:spcPct val="0"/>
              </a:spcBef>
            </a:pPr>
            <a:r>
              <a:rPr lang="en-US" sz="6612" spc="648">
                <a:solidFill>
                  <a:srgbClr val="FFFFFF"/>
                </a:solidFill>
                <a:latin typeface="Codec Pro ExtraBold"/>
              </a:rPr>
              <a:t>+19%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74828" y="1219982"/>
            <a:ext cx="8359389" cy="957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05"/>
              </a:lnSpc>
            </a:pPr>
            <a:r>
              <a:rPr lang="en-US" sz="6470" spc="226">
                <a:solidFill>
                  <a:srgbClr val="040506"/>
                </a:solidFill>
                <a:latin typeface="Codec Pro ExtraBold"/>
              </a:rPr>
              <a:t>Best Configuration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88762" y="8715730"/>
            <a:ext cx="5463882" cy="696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6"/>
              </a:lnSpc>
            </a:pPr>
            <a:r>
              <a:rPr lang="en-US" sz="2041" spc="200">
                <a:solidFill>
                  <a:srgbClr val="FFFFFF"/>
                </a:solidFill>
                <a:latin typeface="Open Sauce"/>
              </a:rPr>
              <a:t>average increase </a:t>
            </a:r>
          </a:p>
          <a:p>
            <a:pPr algn="ctr">
              <a:lnSpc>
                <a:spcPts val="2816"/>
              </a:lnSpc>
            </a:pPr>
            <a:r>
              <a:rPr lang="en-US" sz="2041" spc="200">
                <a:solidFill>
                  <a:srgbClr val="FFFFFF"/>
                </a:solidFill>
                <a:latin typeface="Open Sauce"/>
              </a:rPr>
              <a:t>in healthiness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539061" y="2567973"/>
            <a:ext cx="5749942" cy="369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021"/>
              </a:lnSpc>
              <a:spcBef>
                <a:spcPct val="0"/>
              </a:spcBef>
            </a:pPr>
            <a:r>
              <a:rPr lang="en-US" sz="2189" spc="214">
                <a:solidFill>
                  <a:srgbClr val="397D5A"/>
                </a:solidFill>
                <a:latin typeface="Open Sauce Bold"/>
              </a:rPr>
              <a:t>K</a:t>
            </a:r>
            <a:r>
              <a:rPr lang="en-US" sz="2189" spc="214">
                <a:solidFill>
                  <a:srgbClr val="231F20"/>
                </a:solidFill>
                <a:latin typeface="Open Sauce Bold"/>
              </a:rPr>
              <a:t>=50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39061" y="3143869"/>
            <a:ext cx="9195209" cy="75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1"/>
              </a:lnSpc>
            </a:pPr>
            <a:r>
              <a:rPr lang="en-US" sz="2189" spc="214">
                <a:solidFill>
                  <a:srgbClr val="397D5A"/>
                </a:solidFill>
                <a:latin typeface="Open Sauce Bold"/>
              </a:rPr>
              <a:t>nutrients = </a:t>
            </a:r>
            <a:r>
              <a:rPr lang="en-US" sz="2189" spc="214">
                <a:solidFill>
                  <a:srgbClr val="000000"/>
                </a:solidFill>
                <a:latin typeface="Open Sauce Bold"/>
              </a:rPr>
              <a:t>[Calories [cal] , Total Fat [g], </a:t>
            </a:r>
          </a:p>
          <a:p>
            <a:pPr marL="0" indent="0" lvl="0">
              <a:lnSpc>
                <a:spcPts val="3021"/>
              </a:lnSpc>
              <a:spcBef>
                <a:spcPct val="0"/>
              </a:spcBef>
            </a:pPr>
            <a:r>
              <a:rPr lang="en-US" sz="2189" spc="214">
                <a:solidFill>
                  <a:srgbClr val="000000"/>
                </a:solidFill>
                <a:latin typeface="Open Sauce Bold"/>
              </a:rPr>
              <a:t>Sodium [mg],</a:t>
            </a:r>
            <a:r>
              <a:rPr lang="en-US" sz="2189" spc="214">
                <a:solidFill>
                  <a:srgbClr val="000000"/>
                </a:solidFill>
                <a:latin typeface="Open Sauce Bold"/>
              </a:rPr>
              <a:t>Dietary Fiber [g] , Sugars [g], Protein [g]]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39061" y="3987423"/>
            <a:ext cx="9195209" cy="2274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1"/>
              </a:lnSpc>
            </a:pPr>
            <a:r>
              <a:rPr lang="en-US" sz="2189" spc="214">
                <a:solidFill>
                  <a:srgbClr val="397D5A"/>
                </a:solidFill>
                <a:latin typeface="Open Sauce Bold"/>
              </a:rPr>
              <a:t>tags = </a:t>
            </a:r>
            <a:r>
              <a:rPr lang="en-US" sz="2189" spc="214">
                <a:solidFill>
                  <a:srgbClr val="000000"/>
                </a:solidFill>
                <a:latin typeface="Open Sauce Bold"/>
              </a:rPr>
              <a:t>[’appetizers’, ’main-dish’, ’side-dishes’, ’drinks’,</a:t>
            </a:r>
          </a:p>
          <a:p>
            <a:pPr>
              <a:lnSpc>
                <a:spcPts val="3021"/>
              </a:lnSpc>
            </a:pPr>
            <a:r>
              <a:rPr lang="en-US" sz="2189" spc="214">
                <a:solidFill>
                  <a:srgbClr val="000000"/>
                </a:solidFill>
                <a:latin typeface="Open Sauce Bold"/>
              </a:rPr>
              <a:t>’beverages’, ’fruits’, ’desserts’,’breakfast’,</a:t>
            </a:r>
          </a:p>
          <a:p>
            <a:pPr>
              <a:lnSpc>
                <a:spcPts val="3021"/>
              </a:lnSpc>
            </a:pPr>
            <a:r>
              <a:rPr lang="en-US" sz="2189" spc="214">
                <a:solidFill>
                  <a:srgbClr val="000000"/>
                </a:solidFill>
                <a:latin typeface="Open Sauce Bold"/>
              </a:rPr>
              <a:t>’pasta-rice-and-grains’, ’rice’, ’pasta’,’pizza’,</a:t>
            </a:r>
          </a:p>
          <a:p>
            <a:pPr>
              <a:lnSpc>
                <a:spcPts val="3021"/>
              </a:lnSpc>
            </a:pPr>
            <a:r>
              <a:rPr lang="en-US" sz="2189" spc="214">
                <a:solidFill>
                  <a:srgbClr val="000000"/>
                </a:solidFill>
                <a:latin typeface="Open Sauce Bold"/>
              </a:rPr>
              <a:t>’breads’, ’meat’, ’fish’,’seafood’, ’beef’,</a:t>
            </a:r>
          </a:p>
          <a:p>
            <a:pPr>
              <a:lnSpc>
                <a:spcPts val="3021"/>
              </a:lnSpc>
            </a:pPr>
            <a:r>
              <a:rPr lang="en-US" sz="2189" spc="214">
                <a:solidFill>
                  <a:srgbClr val="000000"/>
                </a:solidFill>
                <a:latin typeface="Open Sauce Bold"/>
              </a:rPr>
              <a:t>’chicken’, ’vegetarian’]</a:t>
            </a:r>
          </a:p>
          <a:p>
            <a:pPr marL="0" indent="0" lvl="0">
              <a:lnSpc>
                <a:spcPts val="3021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8539061" y="6057900"/>
            <a:ext cx="5749942" cy="369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021"/>
              </a:lnSpc>
              <a:spcBef>
                <a:spcPct val="0"/>
              </a:spcBef>
            </a:pPr>
            <a:r>
              <a:rPr lang="en-US" sz="2189" spc="214">
                <a:solidFill>
                  <a:srgbClr val="397D5A"/>
                </a:solidFill>
                <a:latin typeface="Open Sauce Bold"/>
              </a:rPr>
              <a:t>match_all_tags</a:t>
            </a:r>
            <a:r>
              <a:rPr lang="en-US" sz="2189" spc="214">
                <a:solidFill>
                  <a:srgbClr val="231F20"/>
                </a:solidFill>
                <a:latin typeface="Open Sauce Bold"/>
              </a:rPr>
              <a:t>=false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9847705" y="6897482"/>
            <a:ext cx="2846593" cy="2846593"/>
          </a:xfrm>
          <a:custGeom>
            <a:avLst/>
            <a:gdLst/>
            <a:ahLst/>
            <a:cxnLst/>
            <a:rect r="r" b="b" t="t" l="l"/>
            <a:pathLst>
              <a:path h="2846593" w="2846593">
                <a:moveTo>
                  <a:pt x="0" y="0"/>
                </a:moveTo>
                <a:lnTo>
                  <a:pt x="2846593" y="0"/>
                </a:lnTo>
                <a:lnTo>
                  <a:pt x="2846593" y="2846592"/>
                </a:lnTo>
                <a:lnTo>
                  <a:pt x="0" y="28465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949317" y="7217530"/>
            <a:ext cx="2678137" cy="1226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25"/>
              </a:lnSpc>
              <a:spcBef>
                <a:spcPct val="0"/>
              </a:spcBef>
            </a:pPr>
            <a:r>
              <a:rPr lang="en-US" sz="6612" spc="648">
                <a:solidFill>
                  <a:srgbClr val="FFFFFF"/>
                </a:solidFill>
                <a:latin typeface="Codec Pro ExtraBold"/>
              </a:rPr>
              <a:t>+45%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3579032" y="6897482"/>
            <a:ext cx="2846593" cy="2846593"/>
          </a:xfrm>
          <a:custGeom>
            <a:avLst/>
            <a:gdLst/>
            <a:ahLst/>
            <a:cxnLst/>
            <a:rect r="r" b="b" t="t" l="l"/>
            <a:pathLst>
              <a:path h="2846593" w="2846593">
                <a:moveTo>
                  <a:pt x="0" y="0"/>
                </a:moveTo>
                <a:lnTo>
                  <a:pt x="2846592" y="0"/>
                </a:lnTo>
                <a:lnTo>
                  <a:pt x="2846592" y="2846592"/>
                </a:lnTo>
                <a:lnTo>
                  <a:pt x="0" y="28465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736390" y="7278898"/>
            <a:ext cx="2531876" cy="1226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25"/>
              </a:lnSpc>
              <a:spcBef>
                <a:spcPct val="0"/>
              </a:spcBef>
            </a:pPr>
            <a:r>
              <a:rPr lang="en-US" sz="6612" spc="648">
                <a:solidFill>
                  <a:srgbClr val="FFFFFF"/>
                </a:solidFill>
                <a:latin typeface="Codec Pro ExtraBold"/>
              </a:rPr>
              <a:t>+38%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539061" y="8715730"/>
            <a:ext cx="5463882" cy="696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6"/>
              </a:lnSpc>
            </a:pPr>
            <a:r>
              <a:rPr lang="en-US" sz="2041" spc="200">
                <a:solidFill>
                  <a:srgbClr val="FFFFFF"/>
                </a:solidFill>
                <a:latin typeface="Open Sauce"/>
              </a:rPr>
              <a:t>average increase </a:t>
            </a:r>
          </a:p>
          <a:p>
            <a:pPr algn="ctr">
              <a:lnSpc>
                <a:spcPts val="2816"/>
              </a:lnSpc>
            </a:pPr>
            <a:r>
              <a:rPr lang="en-US" sz="2041" spc="200">
                <a:solidFill>
                  <a:srgbClr val="FFFFFF"/>
                </a:solidFill>
                <a:latin typeface="Open Sauce"/>
              </a:rPr>
              <a:t>in sustanability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938829" y="8648497"/>
            <a:ext cx="4126999" cy="103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8"/>
              </a:lnSpc>
            </a:pPr>
            <a:r>
              <a:rPr lang="en-US" sz="2028" spc="198">
                <a:solidFill>
                  <a:srgbClr val="FFFFFF"/>
                </a:solidFill>
                <a:latin typeface="Open Sauce"/>
              </a:rPr>
              <a:t>average increase </a:t>
            </a:r>
          </a:p>
          <a:p>
            <a:pPr algn="ctr">
              <a:lnSpc>
                <a:spcPts val="2798"/>
              </a:lnSpc>
            </a:pPr>
            <a:r>
              <a:rPr lang="en-US" sz="2028" spc="198">
                <a:solidFill>
                  <a:srgbClr val="FFFFFF"/>
                </a:solidFill>
                <a:latin typeface="Open Sauce"/>
              </a:rPr>
              <a:t>o</a:t>
            </a:r>
            <a:r>
              <a:rPr lang="en-US" sz="2028" spc="198">
                <a:solidFill>
                  <a:srgbClr val="FFFFFF"/>
                </a:solidFill>
                <a:latin typeface="Open Sauce"/>
              </a:rPr>
              <a:t>n sustainameal </a:t>
            </a:r>
          </a:p>
          <a:p>
            <a:pPr algn="ctr">
              <a:lnSpc>
                <a:spcPts val="2798"/>
              </a:lnSpc>
            </a:pPr>
            <a:r>
              <a:rPr lang="en-US" sz="2028" spc="198">
                <a:solidFill>
                  <a:srgbClr val="FFFFFF"/>
                </a:solidFill>
                <a:latin typeface="Open Sauce"/>
              </a:rPr>
              <a:t>score</a:t>
            </a:r>
          </a:p>
        </p:txBody>
      </p:sp>
    </p:spTree>
  </p:cSld>
  <p:clrMapOvr>
    <a:masterClrMapping/>
  </p:clrMapOvr>
</p:sld>
</file>

<file path=ppt/slides/slide5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34606" y="3063273"/>
            <a:ext cx="13618787" cy="3850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EXPERIMENTS</a:t>
            </a:r>
          </a:p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WITH RERANKING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43050" y="-558218"/>
            <a:ext cx="3086100" cy="11299900"/>
            <a:chOff x="0" y="0"/>
            <a:chExt cx="812800" cy="29761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2976105"/>
            </a:xfrm>
            <a:custGeom>
              <a:avLst/>
              <a:gdLst/>
              <a:ahLst/>
              <a:cxnLst/>
              <a:rect r="r" b="b" t="t" l="l"/>
              <a:pathLst>
                <a:path h="297610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583260" y="4324307"/>
            <a:ext cx="3239790" cy="1534850"/>
          </a:xfrm>
          <a:custGeom>
            <a:avLst/>
            <a:gdLst/>
            <a:ahLst/>
            <a:cxnLst/>
            <a:rect r="r" b="b" t="t" l="l"/>
            <a:pathLst>
              <a:path h="1534850" w="3239790">
                <a:moveTo>
                  <a:pt x="0" y="0"/>
                </a:moveTo>
                <a:lnTo>
                  <a:pt x="3239790" y="0"/>
                </a:lnTo>
                <a:lnTo>
                  <a:pt x="3239790" y="1534851"/>
                </a:lnTo>
                <a:lnTo>
                  <a:pt x="0" y="15348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595729" y="4102570"/>
            <a:ext cx="9301053" cy="243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9"/>
              </a:lnSpc>
              <a:spcBef>
                <a:spcPct val="0"/>
              </a:spcBef>
            </a:pPr>
            <a:r>
              <a:rPr lang="en-US" sz="3699">
                <a:solidFill>
                  <a:srgbClr val="000000"/>
                </a:solidFill>
                <a:latin typeface="Open Sauce"/>
              </a:rPr>
              <a:t> “ We need to build a system which given a recipe name suggest an alternative recipe which is more healthier and sustainable ”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793512" y="1967016"/>
            <a:ext cx="9627299" cy="1439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58"/>
              </a:lnSpc>
            </a:pPr>
            <a:r>
              <a:rPr lang="en-US" sz="7868" spc="771">
                <a:solidFill>
                  <a:srgbClr val="231F20"/>
                </a:solidFill>
                <a:latin typeface="Codec Pro ExtraBold"/>
              </a:rPr>
              <a:t>STARTING POINT</a:t>
            </a:r>
          </a:p>
        </p:txBody>
      </p:sp>
    </p:spTree>
  </p:cSld>
  <p:clrMapOvr>
    <a:masterClrMapping/>
  </p:clrMapOvr>
</p:sld>
</file>

<file path=ppt/slides/slide6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3977" y="1596132"/>
            <a:ext cx="6029355" cy="8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GPT Reranking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305814" y="-323115"/>
            <a:ext cx="8744064" cy="2511931"/>
          </a:xfrm>
          <a:custGeom>
            <a:avLst/>
            <a:gdLst/>
            <a:ahLst/>
            <a:cxnLst/>
            <a:rect r="r" b="b" t="t" l="l"/>
            <a:pathLst>
              <a:path h="2511931" w="8744064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858039" y="4506647"/>
            <a:ext cx="9132568" cy="2412921"/>
          </a:xfrm>
          <a:custGeom>
            <a:avLst/>
            <a:gdLst/>
            <a:ahLst/>
            <a:cxnLst/>
            <a:rect r="r" b="b" t="t" l="l"/>
            <a:pathLst>
              <a:path h="2412921" w="9132568">
                <a:moveTo>
                  <a:pt x="0" y="0"/>
                </a:moveTo>
                <a:lnTo>
                  <a:pt x="9132568" y="0"/>
                </a:lnTo>
                <a:lnTo>
                  <a:pt x="9132568" y="2412921"/>
                </a:lnTo>
                <a:lnTo>
                  <a:pt x="0" y="24129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996913" y="391135"/>
            <a:ext cx="8594799" cy="3557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7"/>
              </a:lnSpc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The following table illustrates the average increases in metrics for the top-ranked recipe.</a:t>
            </a:r>
          </a:p>
          <a:p>
            <a:pPr>
              <a:lnSpc>
                <a:spcPts val="2607"/>
              </a:lnSpc>
            </a:pPr>
          </a:p>
          <a:p>
            <a:pPr>
              <a:lnSpc>
                <a:spcPts val="2607"/>
              </a:lnSpc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We conducted two sets of comparisons: </a:t>
            </a:r>
          </a:p>
          <a:p>
            <a:pPr>
              <a:lnSpc>
                <a:spcPts val="2607"/>
              </a:lnSpc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the first set with k = 10 for both (to assess the extent of improvement lost when GPT is asked to rerank), </a:t>
            </a:r>
          </a:p>
          <a:p>
            <a:pPr>
              <a:lnSpc>
                <a:spcPts val="2607"/>
              </a:lnSpc>
            </a:pPr>
          </a:p>
          <a:p>
            <a:pPr>
              <a:lnSpc>
                <a:spcPts val="2607"/>
              </a:lnSpc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and the second set comparing the</a:t>
            </a:r>
          </a:p>
          <a:p>
            <a:pPr>
              <a:lnSpc>
                <a:spcPts val="2607"/>
              </a:lnSpc>
            </a:pPr>
          </a:p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results obtained without reranking at k = 1 against reranking with k = 10.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02923" y="3416766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915558"/>
            <a:ext cx="7080254" cy="2261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The data in the table shows that applying GPT reranking with k = 10 results in a </a:t>
            </a:r>
            <a:r>
              <a:rPr lang="en-US" sz="1889" spc="185">
                <a:solidFill>
                  <a:srgbClr val="231F20"/>
                </a:solidFill>
                <a:latin typeface="Open Sauce"/>
              </a:rPr>
              <a:t>significant increase in the average healthiness , sustainability scores and the sustainameal score, but certainly lower than the average increases of the top 1 recipes of the scenarios where reranking is not used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2923" y="6717026"/>
            <a:ext cx="3465904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02923" y="7356599"/>
            <a:ext cx="6830409" cy="1938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7"/>
              </a:lnSpc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 In contrast, without reranking at k = 1, the average increases</a:t>
            </a:r>
          </a:p>
          <a:p>
            <a:pPr>
              <a:lnSpc>
                <a:spcPts val="2607"/>
              </a:lnSpc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for healthiness and sustainability are lower than when reranking with k = 10, suggesting</a:t>
            </a:r>
          </a:p>
          <a:p>
            <a:pPr marL="0" indent="0" lvl="0">
              <a:lnSpc>
                <a:spcPts val="2607"/>
              </a:lnSpc>
              <a:spcBef>
                <a:spcPct val="0"/>
              </a:spcBef>
            </a:pPr>
            <a:r>
              <a:rPr lang="en-US" sz="1889" spc="185">
                <a:solidFill>
                  <a:srgbClr val="231F20"/>
                </a:solidFill>
                <a:latin typeface="Open Sauce"/>
              </a:rPr>
              <a:t>that as we expected, reducing the number of candidates is not a recommended practice</a:t>
            </a:r>
          </a:p>
        </p:txBody>
      </p:sp>
    </p:spTree>
  </p:cSld>
  <p:clrMapOvr>
    <a:masterClrMapping/>
  </p:clrMapOvr>
</p:sld>
</file>

<file path=ppt/slides/slide6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3063273"/>
            <a:ext cx="12156174" cy="3850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QUALITATIVE ANALYSIS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362595" y="-6704612"/>
            <a:ext cx="8637895" cy="863789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80087" y="291520"/>
            <a:ext cx="5695213" cy="1300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83"/>
              </a:lnSpc>
            </a:pPr>
            <a:r>
              <a:rPr lang="en-US" sz="4831" spc="169">
                <a:solidFill>
                  <a:srgbClr val="FFFFFF"/>
                </a:solidFill>
                <a:latin typeface="Codec Pro ExtraBold"/>
              </a:rPr>
              <a:t>Qualitative</a:t>
            </a:r>
          </a:p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FFFFFF"/>
                </a:solidFill>
                <a:latin typeface="Codec Pro ExtraBold"/>
              </a:rPr>
              <a:t>Analisis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964955" y="262945"/>
            <a:ext cx="1134767" cy="113476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4776343" y="1591958"/>
            <a:ext cx="11370731" cy="8276944"/>
          </a:xfrm>
          <a:custGeom>
            <a:avLst/>
            <a:gdLst/>
            <a:ahLst/>
            <a:cxnLst/>
            <a:rect r="r" b="b" t="t" l="l"/>
            <a:pathLst>
              <a:path h="8276944" w="11370731">
                <a:moveTo>
                  <a:pt x="0" y="0"/>
                </a:moveTo>
                <a:lnTo>
                  <a:pt x="11370731" y="0"/>
                </a:lnTo>
                <a:lnTo>
                  <a:pt x="11370731" y="8276945"/>
                </a:lnTo>
                <a:lnTo>
                  <a:pt x="0" y="8276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421291" y="494435"/>
            <a:ext cx="8634343" cy="700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000000"/>
                </a:solidFill>
                <a:latin typeface="Codec Pro ExtraBold"/>
              </a:rPr>
              <a:t>Easy Lasagna - No Ricotta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439236" y="494435"/>
            <a:ext cx="434170" cy="700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FFFFFF"/>
                </a:solidFill>
                <a:latin typeface="Codec Pro ExtraBold"/>
              </a:rPr>
              <a:t>1</a:t>
            </a:r>
          </a:p>
        </p:txBody>
      </p:sp>
    </p:spTree>
  </p:cSld>
  <p:clrMapOvr>
    <a:masterClrMapping/>
  </p:clrMapOvr>
</p:sld>
</file>

<file path=ppt/slides/slide6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64955" y="262945"/>
            <a:ext cx="1134767" cy="113476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887383" y="1794873"/>
            <a:ext cx="11826692" cy="8362457"/>
          </a:xfrm>
          <a:custGeom>
            <a:avLst/>
            <a:gdLst/>
            <a:ahLst/>
            <a:cxnLst/>
            <a:rect r="r" b="b" t="t" l="l"/>
            <a:pathLst>
              <a:path h="8362457" w="11826692">
                <a:moveTo>
                  <a:pt x="0" y="0"/>
                </a:moveTo>
                <a:lnTo>
                  <a:pt x="11826692" y="0"/>
                </a:lnTo>
                <a:lnTo>
                  <a:pt x="11826692" y="8362457"/>
                </a:lnTo>
                <a:lnTo>
                  <a:pt x="0" y="83624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421291" y="494435"/>
            <a:ext cx="9442603" cy="1300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000000"/>
                </a:solidFill>
                <a:latin typeface="Codec Pro ExtraBold"/>
              </a:rPr>
              <a:t>Spicy Homemade Hamburger Helper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315254" y="494435"/>
            <a:ext cx="434170" cy="700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FFFFFF"/>
                </a:solidFill>
                <a:latin typeface="Codec Pro ExtraBold"/>
              </a:rPr>
              <a:t>2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-2362595" y="-6704612"/>
            <a:ext cx="8637895" cy="8637895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580087" y="291520"/>
            <a:ext cx="5695213" cy="1300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83"/>
              </a:lnSpc>
            </a:pPr>
            <a:r>
              <a:rPr lang="en-US" sz="4831" spc="169">
                <a:solidFill>
                  <a:srgbClr val="FFFFFF"/>
                </a:solidFill>
                <a:latin typeface="Codec Pro ExtraBold"/>
              </a:rPr>
              <a:t>Qualitative</a:t>
            </a:r>
          </a:p>
          <a:p>
            <a:pPr algn="l" marL="0" indent="0" lvl="0">
              <a:lnSpc>
                <a:spcPts val="4783"/>
              </a:lnSpc>
              <a:spcBef>
                <a:spcPct val="0"/>
              </a:spcBef>
            </a:pPr>
            <a:r>
              <a:rPr lang="en-US" sz="4831" spc="169">
                <a:solidFill>
                  <a:srgbClr val="FFFFFF"/>
                </a:solidFill>
                <a:latin typeface="Codec Pro ExtraBold"/>
              </a:rPr>
              <a:t>Analisis</a:t>
            </a:r>
          </a:p>
        </p:txBody>
      </p:sp>
    </p:spTree>
  </p:cSld>
  <p:clrMapOvr>
    <a:masterClrMapping/>
  </p:clrMapOvr>
</p:sld>
</file>

<file path=ppt/slides/slide6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1551906"/>
            <a:ext cx="12156174" cy="5727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CONLUSION AND FUTURE WORKS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60220" y="1728186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262642" y="-3904566"/>
            <a:ext cx="8637895" cy="863789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185786" y="1728186"/>
            <a:ext cx="1164616" cy="1910409"/>
            <a:chOff x="0" y="0"/>
            <a:chExt cx="1451520" cy="23810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-19812"/>
              <a:ext cx="1474216" cy="2444877"/>
            </a:xfrm>
            <a:custGeom>
              <a:avLst/>
              <a:gdLst/>
              <a:ahLst/>
              <a:cxnLst/>
              <a:rect r="r" b="b" t="t" l="l"/>
              <a:pathLst>
                <a:path h="2444877" w="1474216">
                  <a:moveTo>
                    <a:pt x="1394587" y="1366393"/>
                  </a:moveTo>
                  <a:lnTo>
                    <a:pt x="395351" y="2365883"/>
                  </a:lnTo>
                  <a:cubicBezTo>
                    <a:pt x="315849" y="2444877"/>
                    <a:pt x="186944" y="2444877"/>
                    <a:pt x="107315" y="2365883"/>
                  </a:cubicBezTo>
                  <a:lnTo>
                    <a:pt x="0" y="2258441"/>
                  </a:lnTo>
                  <a:lnTo>
                    <a:pt x="891286" y="1366393"/>
                  </a:lnTo>
                  <a:cubicBezTo>
                    <a:pt x="970788" y="1286891"/>
                    <a:pt x="970788" y="1157859"/>
                    <a:pt x="891286" y="1078357"/>
                  </a:cubicBezTo>
                  <a:lnTo>
                    <a:pt x="0" y="186944"/>
                  </a:lnTo>
                  <a:lnTo>
                    <a:pt x="107442" y="79502"/>
                  </a:lnTo>
                  <a:cubicBezTo>
                    <a:pt x="186944" y="0"/>
                    <a:pt x="315849" y="0"/>
                    <a:pt x="395478" y="79502"/>
                  </a:cubicBezTo>
                  <a:lnTo>
                    <a:pt x="1394714" y="1078357"/>
                  </a:lnTo>
                  <a:cubicBezTo>
                    <a:pt x="1474216" y="1157859"/>
                    <a:pt x="1474216" y="1286891"/>
                    <a:pt x="1394714" y="1366393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7326164" y="2380971"/>
            <a:ext cx="325815" cy="605415"/>
            <a:chOff x="0" y="0"/>
            <a:chExt cx="406080" cy="75456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-32385"/>
              <a:ext cx="446659" cy="842137"/>
            </a:xfrm>
            <a:custGeom>
              <a:avLst/>
              <a:gdLst/>
              <a:ahLst/>
              <a:cxnLst/>
              <a:rect r="r" b="b" t="t" l="l"/>
              <a:pathLst>
                <a:path h="842137" w="446659">
                  <a:moveTo>
                    <a:pt x="350393" y="246126"/>
                  </a:moveTo>
                  <a:lnTo>
                    <a:pt x="165354" y="60960"/>
                  </a:lnTo>
                  <a:cubicBezTo>
                    <a:pt x="104394" y="0"/>
                    <a:pt x="0" y="42926"/>
                    <a:pt x="0" y="129413"/>
                  </a:cubicBezTo>
                  <a:lnTo>
                    <a:pt x="0" y="712724"/>
                  </a:lnTo>
                  <a:cubicBezTo>
                    <a:pt x="0" y="799211"/>
                    <a:pt x="104394" y="842137"/>
                    <a:pt x="165354" y="781177"/>
                  </a:cubicBezTo>
                  <a:lnTo>
                    <a:pt x="350393" y="596138"/>
                  </a:lnTo>
                  <a:cubicBezTo>
                    <a:pt x="446659" y="499237"/>
                    <a:pt x="446659" y="342519"/>
                    <a:pt x="350393" y="246126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632337" y="1905535"/>
            <a:ext cx="5916664" cy="1537801"/>
            <a:chOff x="0" y="0"/>
            <a:chExt cx="7374240" cy="19166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431151" cy="1963166"/>
            </a:xfrm>
            <a:custGeom>
              <a:avLst/>
              <a:gdLst/>
              <a:ahLst/>
              <a:cxnLst/>
              <a:rect r="r" b="b" t="t" l="l"/>
              <a:pathLst>
                <a:path h="1963166" w="7431151">
                  <a:moveTo>
                    <a:pt x="6464935" y="0"/>
                  </a:moveTo>
                  <a:lnTo>
                    <a:pt x="0" y="0"/>
                  </a:lnTo>
                  <a:lnTo>
                    <a:pt x="837819" y="837565"/>
                  </a:lnTo>
                  <a:cubicBezTo>
                    <a:pt x="877316" y="877062"/>
                    <a:pt x="897636" y="929386"/>
                    <a:pt x="897636" y="981583"/>
                  </a:cubicBezTo>
                  <a:cubicBezTo>
                    <a:pt x="897636" y="1033780"/>
                    <a:pt x="877951" y="1085596"/>
                    <a:pt x="837819" y="1125601"/>
                  </a:cubicBezTo>
                  <a:lnTo>
                    <a:pt x="635" y="1963166"/>
                  </a:lnTo>
                  <a:lnTo>
                    <a:pt x="6464427" y="1963166"/>
                  </a:lnTo>
                  <a:lnTo>
                    <a:pt x="7431151" y="981583"/>
                  </a:lnTo>
                  <a:lnTo>
                    <a:pt x="6464935" y="0"/>
                  </a:ln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192918" y="3778124"/>
            <a:ext cx="1165193" cy="1910409"/>
            <a:chOff x="0" y="0"/>
            <a:chExt cx="1452240" cy="238104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-19685" y="-19812"/>
              <a:ext cx="1474216" cy="2444877"/>
            </a:xfrm>
            <a:custGeom>
              <a:avLst/>
              <a:gdLst/>
              <a:ahLst/>
              <a:cxnLst/>
              <a:rect r="r" b="b" t="t" l="l"/>
              <a:pathLst>
                <a:path h="2444877" w="1474216">
                  <a:moveTo>
                    <a:pt x="78994" y="1078484"/>
                  </a:moveTo>
                  <a:lnTo>
                    <a:pt x="1078611" y="78994"/>
                  </a:lnTo>
                  <a:cubicBezTo>
                    <a:pt x="1158240" y="0"/>
                    <a:pt x="1287145" y="0"/>
                    <a:pt x="1366774" y="78994"/>
                  </a:cubicBezTo>
                  <a:lnTo>
                    <a:pt x="1474216" y="186436"/>
                  </a:lnTo>
                  <a:lnTo>
                    <a:pt x="582549" y="1078484"/>
                  </a:lnTo>
                  <a:cubicBezTo>
                    <a:pt x="502920" y="1157986"/>
                    <a:pt x="502920" y="1287018"/>
                    <a:pt x="582549" y="1366520"/>
                  </a:cubicBezTo>
                  <a:lnTo>
                    <a:pt x="1474216" y="2257933"/>
                  </a:lnTo>
                  <a:lnTo>
                    <a:pt x="1366774" y="2365375"/>
                  </a:lnTo>
                  <a:cubicBezTo>
                    <a:pt x="1287145" y="2444877"/>
                    <a:pt x="1158240" y="2444877"/>
                    <a:pt x="1078611" y="2365375"/>
                  </a:cubicBezTo>
                  <a:lnTo>
                    <a:pt x="78994" y="1366012"/>
                  </a:lnTo>
                  <a:cubicBezTo>
                    <a:pt x="0" y="1286510"/>
                    <a:pt x="0" y="1158113"/>
                    <a:pt x="78994" y="1078484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4880365" y="4430909"/>
            <a:ext cx="325815" cy="605415"/>
            <a:chOff x="0" y="0"/>
            <a:chExt cx="406080" cy="75456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-24257" y="-32385"/>
              <a:ext cx="447294" cy="842264"/>
            </a:xfrm>
            <a:custGeom>
              <a:avLst/>
              <a:gdLst/>
              <a:ahLst/>
              <a:cxnLst/>
              <a:rect r="r" b="b" t="t" l="l"/>
              <a:pathLst>
                <a:path h="842264" w="447294">
                  <a:moveTo>
                    <a:pt x="96901" y="596138"/>
                  </a:moveTo>
                  <a:lnTo>
                    <a:pt x="281940" y="781304"/>
                  </a:lnTo>
                  <a:cubicBezTo>
                    <a:pt x="342900" y="842264"/>
                    <a:pt x="447294" y="799338"/>
                    <a:pt x="447294" y="712851"/>
                  </a:cubicBezTo>
                  <a:lnTo>
                    <a:pt x="447294" y="129413"/>
                  </a:lnTo>
                  <a:cubicBezTo>
                    <a:pt x="447294" y="42926"/>
                    <a:pt x="342900" y="0"/>
                    <a:pt x="281940" y="60960"/>
                  </a:cubicBezTo>
                  <a:lnTo>
                    <a:pt x="96901" y="246126"/>
                  </a:lnTo>
                  <a:cubicBezTo>
                    <a:pt x="0" y="343027"/>
                    <a:pt x="0" y="499237"/>
                    <a:pt x="96901" y="596138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8948681" y="3955474"/>
            <a:ext cx="5918974" cy="1537801"/>
            <a:chOff x="0" y="0"/>
            <a:chExt cx="7377120" cy="191664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434580" cy="1963166"/>
            </a:xfrm>
            <a:custGeom>
              <a:avLst/>
              <a:gdLst/>
              <a:ahLst/>
              <a:cxnLst/>
              <a:rect r="r" b="b" t="t" l="l"/>
              <a:pathLst>
                <a:path h="1963166" w="7434580">
                  <a:moveTo>
                    <a:pt x="967105" y="1963166"/>
                  </a:moveTo>
                  <a:lnTo>
                    <a:pt x="7434580" y="1963166"/>
                  </a:lnTo>
                  <a:lnTo>
                    <a:pt x="6596380" y="1125601"/>
                  </a:lnTo>
                  <a:cubicBezTo>
                    <a:pt x="6556883" y="1086104"/>
                    <a:pt x="6536563" y="1033780"/>
                    <a:pt x="6536563" y="981583"/>
                  </a:cubicBezTo>
                  <a:cubicBezTo>
                    <a:pt x="6536563" y="929386"/>
                    <a:pt x="6556375" y="877570"/>
                    <a:pt x="6596380" y="837565"/>
                  </a:cubicBezTo>
                  <a:lnTo>
                    <a:pt x="7434072" y="0"/>
                  </a:lnTo>
                  <a:lnTo>
                    <a:pt x="967105" y="0"/>
                  </a:lnTo>
                  <a:lnTo>
                    <a:pt x="0" y="980948"/>
                  </a:lnTo>
                  <a:lnTo>
                    <a:pt x="967105" y="1963039"/>
                  </a:ln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6416766" y="6022856"/>
            <a:ext cx="1395225" cy="2288695"/>
            <a:chOff x="0" y="0"/>
            <a:chExt cx="1451520" cy="238104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-19812"/>
              <a:ext cx="1474216" cy="2444877"/>
            </a:xfrm>
            <a:custGeom>
              <a:avLst/>
              <a:gdLst/>
              <a:ahLst/>
              <a:cxnLst/>
              <a:rect r="r" b="b" t="t" l="l"/>
              <a:pathLst>
                <a:path h="2444877" w="1474216">
                  <a:moveTo>
                    <a:pt x="1394587" y="1366393"/>
                  </a:moveTo>
                  <a:lnTo>
                    <a:pt x="395351" y="2365883"/>
                  </a:lnTo>
                  <a:cubicBezTo>
                    <a:pt x="315849" y="2444877"/>
                    <a:pt x="186944" y="2444877"/>
                    <a:pt x="107315" y="2365883"/>
                  </a:cubicBezTo>
                  <a:lnTo>
                    <a:pt x="0" y="2258441"/>
                  </a:lnTo>
                  <a:lnTo>
                    <a:pt x="891286" y="1366393"/>
                  </a:lnTo>
                  <a:cubicBezTo>
                    <a:pt x="970788" y="1286891"/>
                    <a:pt x="970788" y="1157859"/>
                    <a:pt x="891286" y="1078357"/>
                  </a:cubicBezTo>
                  <a:lnTo>
                    <a:pt x="0" y="186944"/>
                  </a:lnTo>
                  <a:lnTo>
                    <a:pt x="107442" y="79502"/>
                  </a:lnTo>
                  <a:cubicBezTo>
                    <a:pt x="186944" y="0"/>
                    <a:pt x="315849" y="0"/>
                    <a:pt x="395478" y="79502"/>
                  </a:cubicBezTo>
                  <a:lnTo>
                    <a:pt x="1394714" y="1078357"/>
                  </a:lnTo>
                  <a:cubicBezTo>
                    <a:pt x="1474216" y="1157859"/>
                    <a:pt x="1474216" y="1286891"/>
                    <a:pt x="1394714" y="1366393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6788563" y="6864496"/>
            <a:ext cx="325815" cy="605415"/>
            <a:chOff x="0" y="0"/>
            <a:chExt cx="406080" cy="75456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-32385"/>
              <a:ext cx="446659" cy="842137"/>
            </a:xfrm>
            <a:custGeom>
              <a:avLst/>
              <a:gdLst/>
              <a:ahLst/>
              <a:cxnLst/>
              <a:rect r="r" b="b" t="t" l="l"/>
              <a:pathLst>
                <a:path h="842137" w="446659">
                  <a:moveTo>
                    <a:pt x="350393" y="246126"/>
                  </a:moveTo>
                  <a:lnTo>
                    <a:pt x="165354" y="60960"/>
                  </a:lnTo>
                  <a:cubicBezTo>
                    <a:pt x="104394" y="0"/>
                    <a:pt x="0" y="42926"/>
                    <a:pt x="0" y="129413"/>
                  </a:cubicBezTo>
                  <a:lnTo>
                    <a:pt x="0" y="712724"/>
                  </a:lnTo>
                  <a:cubicBezTo>
                    <a:pt x="0" y="799211"/>
                    <a:pt x="104394" y="842137"/>
                    <a:pt x="165354" y="781177"/>
                  </a:cubicBezTo>
                  <a:lnTo>
                    <a:pt x="350393" y="596138"/>
                  </a:lnTo>
                  <a:cubicBezTo>
                    <a:pt x="446659" y="499237"/>
                    <a:pt x="446659" y="342519"/>
                    <a:pt x="350393" y="246126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6951471" y="6274043"/>
            <a:ext cx="6872847" cy="1786323"/>
            <a:chOff x="0" y="0"/>
            <a:chExt cx="7374240" cy="191664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431151" cy="1963166"/>
            </a:xfrm>
            <a:custGeom>
              <a:avLst/>
              <a:gdLst/>
              <a:ahLst/>
              <a:cxnLst/>
              <a:rect r="r" b="b" t="t" l="l"/>
              <a:pathLst>
                <a:path h="1963166" w="7431151">
                  <a:moveTo>
                    <a:pt x="6464935" y="0"/>
                  </a:moveTo>
                  <a:lnTo>
                    <a:pt x="0" y="0"/>
                  </a:lnTo>
                  <a:lnTo>
                    <a:pt x="837819" y="837565"/>
                  </a:lnTo>
                  <a:cubicBezTo>
                    <a:pt x="877316" y="877062"/>
                    <a:pt x="897636" y="929386"/>
                    <a:pt x="897636" y="981583"/>
                  </a:cubicBezTo>
                  <a:cubicBezTo>
                    <a:pt x="897636" y="1033780"/>
                    <a:pt x="877951" y="1085596"/>
                    <a:pt x="837819" y="1125601"/>
                  </a:cubicBezTo>
                  <a:lnTo>
                    <a:pt x="635" y="1963166"/>
                  </a:lnTo>
                  <a:lnTo>
                    <a:pt x="6464427" y="1963166"/>
                  </a:lnTo>
                  <a:lnTo>
                    <a:pt x="7431151" y="981583"/>
                  </a:lnTo>
                  <a:lnTo>
                    <a:pt x="6464935" y="0"/>
                  </a:lnTo>
                  <a:close/>
                </a:path>
              </a:pathLst>
            </a:custGeom>
            <a:solidFill>
              <a:srgbClr val="1C5739"/>
            </a:solidFill>
          </p:spPr>
        </p:sp>
      </p:grpSp>
      <p:sp>
        <p:nvSpPr>
          <p:cNvPr name="Freeform 24" id="24"/>
          <p:cNvSpPr/>
          <p:nvPr/>
        </p:nvSpPr>
        <p:spPr>
          <a:xfrm flipH="false" flipV="false" rot="0">
            <a:off x="16794897" y="6415505"/>
            <a:ext cx="928806" cy="896720"/>
          </a:xfrm>
          <a:custGeom>
            <a:avLst/>
            <a:gdLst/>
            <a:ahLst/>
            <a:cxnLst/>
            <a:rect r="r" b="b" t="t" l="l"/>
            <a:pathLst>
              <a:path h="896720" w="928806">
                <a:moveTo>
                  <a:pt x="0" y="0"/>
                </a:moveTo>
                <a:lnTo>
                  <a:pt x="928806" y="0"/>
                </a:lnTo>
                <a:lnTo>
                  <a:pt x="928806" y="896720"/>
                </a:lnTo>
                <a:lnTo>
                  <a:pt x="0" y="8967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3824318" y="1936877"/>
            <a:ext cx="2513324" cy="1544552"/>
          </a:xfrm>
          <a:custGeom>
            <a:avLst/>
            <a:gdLst/>
            <a:ahLst/>
            <a:cxnLst/>
            <a:rect r="r" b="b" t="t" l="l"/>
            <a:pathLst>
              <a:path h="1544552" w="2513324">
                <a:moveTo>
                  <a:pt x="0" y="0"/>
                </a:moveTo>
                <a:lnTo>
                  <a:pt x="2513324" y="0"/>
                </a:lnTo>
                <a:lnTo>
                  <a:pt x="2513324" y="1544552"/>
                </a:lnTo>
                <a:lnTo>
                  <a:pt x="0" y="15445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7185786" y="3964717"/>
            <a:ext cx="1580917" cy="1537801"/>
          </a:xfrm>
          <a:custGeom>
            <a:avLst/>
            <a:gdLst/>
            <a:ahLst/>
            <a:cxnLst/>
            <a:rect r="r" b="b" t="t" l="l"/>
            <a:pathLst>
              <a:path h="1537801" w="1580917">
                <a:moveTo>
                  <a:pt x="0" y="0"/>
                </a:moveTo>
                <a:lnTo>
                  <a:pt x="1580917" y="0"/>
                </a:lnTo>
                <a:lnTo>
                  <a:pt x="1580917" y="1537801"/>
                </a:lnTo>
                <a:lnTo>
                  <a:pt x="0" y="15378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4587648" y="6419272"/>
            <a:ext cx="1300940" cy="1641094"/>
          </a:xfrm>
          <a:custGeom>
            <a:avLst/>
            <a:gdLst/>
            <a:ahLst/>
            <a:cxnLst/>
            <a:rect r="r" b="b" t="t" l="l"/>
            <a:pathLst>
              <a:path h="1641094" w="1300940">
                <a:moveTo>
                  <a:pt x="0" y="0"/>
                </a:moveTo>
                <a:lnTo>
                  <a:pt x="1300940" y="0"/>
                </a:lnTo>
                <a:lnTo>
                  <a:pt x="1300940" y="1641094"/>
                </a:lnTo>
                <a:lnTo>
                  <a:pt x="0" y="164109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494497" y="460880"/>
            <a:ext cx="5605439" cy="3177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06"/>
              </a:lnSpc>
              <a:spcBef>
                <a:spcPct val="0"/>
              </a:spcBef>
            </a:pPr>
            <a:r>
              <a:rPr lang="en-US" sz="5946" spc="582">
                <a:solidFill>
                  <a:srgbClr val="FFFFFF"/>
                </a:solidFill>
                <a:latin typeface="Codec Pro ExtraBold"/>
              </a:rPr>
              <a:t>Conlusion and Future Works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464702" y="2121175"/>
            <a:ext cx="4770612" cy="105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50"/>
              </a:lnSpc>
            </a:pPr>
            <a:r>
              <a:rPr lang="en-US" sz="1558" spc="152">
                <a:solidFill>
                  <a:srgbClr val="FFFFFF"/>
                </a:solidFill>
                <a:latin typeface="Open Sauce"/>
              </a:rPr>
              <a:t>Improve dataset preprocessing with a more refined data cleaning process to achieve</a:t>
            </a:r>
          </a:p>
          <a:p>
            <a:pPr algn="l" marL="0" indent="0" lvl="0">
              <a:lnSpc>
                <a:spcPts val="2150"/>
              </a:lnSpc>
              <a:spcBef>
                <a:spcPct val="0"/>
              </a:spcBef>
            </a:pPr>
            <a:r>
              <a:rPr lang="en-US" sz="1558" spc="152">
                <a:solidFill>
                  <a:srgbClr val="FFFFFF"/>
                </a:solidFill>
                <a:latin typeface="Open Sauce"/>
              </a:rPr>
              <a:t>even more accurate and reliable results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088047" y="2238096"/>
            <a:ext cx="979531" cy="799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Codec Pro ExtraBold"/>
              </a:rPr>
              <a:t>01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5358111" y="4262272"/>
            <a:ext cx="979531" cy="799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Codec Pro ExtraBold"/>
              </a:rPr>
              <a:t>02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553047" y="6521693"/>
            <a:ext cx="6075244" cy="1327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11"/>
              </a:lnSpc>
            </a:pPr>
            <a:r>
              <a:rPr lang="en-US" sz="1530" spc="149">
                <a:solidFill>
                  <a:srgbClr val="FFFFFF"/>
                </a:solidFill>
                <a:latin typeface="Open Sauce"/>
              </a:rPr>
              <a:t>Explore further insights into alternative research, including new algorithmic ap</a:t>
            </a:r>
            <a:r>
              <a:rPr lang="en-US" sz="1530" spc="149">
                <a:solidFill>
                  <a:srgbClr val="FFFFFF"/>
                </a:solidFill>
                <a:latin typeface="Open Sauce"/>
              </a:rPr>
              <a:t>proaches or the integration of additional data sources to further improve the diversity</a:t>
            </a:r>
          </a:p>
          <a:p>
            <a:pPr algn="l" marL="0" indent="0" lvl="0">
              <a:lnSpc>
                <a:spcPts val="2111"/>
              </a:lnSpc>
              <a:spcBef>
                <a:spcPct val="0"/>
              </a:spcBef>
            </a:pPr>
            <a:r>
              <a:rPr lang="en-US" sz="1530" spc="149">
                <a:solidFill>
                  <a:srgbClr val="FFFFFF"/>
                </a:solidFill>
                <a:latin typeface="Open Sauce"/>
              </a:rPr>
              <a:t>and quality of generated proposals.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598281" y="6764904"/>
            <a:ext cx="979531" cy="799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Codec Pro ExtraBold"/>
              </a:rPr>
              <a:t>03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129628" y="4204190"/>
            <a:ext cx="5063290" cy="1030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5"/>
              </a:lnSpc>
            </a:pPr>
            <a:r>
              <a:rPr lang="en-US" sz="1525" spc="149">
                <a:solidFill>
                  <a:srgbClr val="FFFFFF"/>
                </a:solidFill>
                <a:latin typeface="Open Sauce"/>
              </a:rPr>
              <a:t>Implement a query engine to justify the results obtained by the system, enhancing</a:t>
            </a:r>
          </a:p>
          <a:p>
            <a:pPr algn="r" marL="0" indent="0" lvl="0">
              <a:lnSpc>
                <a:spcPts val="2105"/>
              </a:lnSpc>
              <a:spcBef>
                <a:spcPct val="0"/>
              </a:spcBef>
            </a:pPr>
            <a:r>
              <a:rPr lang="en-US" sz="1525" spc="149">
                <a:solidFill>
                  <a:srgbClr val="FFFFFF"/>
                </a:solidFill>
                <a:latin typeface="Open Sauce"/>
              </a:rPr>
              <a:t>transparency and understanding of the decision-making process</a:t>
            </a:r>
          </a:p>
        </p:txBody>
      </p:sp>
    </p:spTree>
  </p:cSld>
  <p:clrMapOvr>
    <a:masterClrMapping/>
  </p:clrMapOvr>
</p:sld>
</file>

<file path=ppt/slides/slide6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5913" y="3778328"/>
            <a:ext cx="12156174" cy="1974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 QUESTIONS?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684427" y="0"/>
            <a:ext cx="8603573" cy="10287000"/>
            <a:chOff x="0" y="0"/>
            <a:chExt cx="8603361" cy="1028674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794" y="-127"/>
              <a:ext cx="8606155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606155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3"/>
              <a:stretch>
                <a:fillRect l="-9783" t="0" r="-9783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826432">
            <a:off x="-18353104" y="-3567159"/>
            <a:ext cx="21026341" cy="12831921"/>
            <a:chOff x="0" y="0"/>
            <a:chExt cx="5537802" cy="337960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537802" cy="3379601"/>
            </a:xfrm>
            <a:custGeom>
              <a:avLst/>
              <a:gdLst/>
              <a:ahLst/>
              <a:cxnLst/>
              <a:rect r="r" b="b" t="t" l="l"/>
              <a:pathLst>
                <a:path h="3379601" w="5537802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773821">
            <a:off x="10036024" y="4365564"/>
            <a:ext cx="313833" cy="8482349"/>
            <a:chOff x="0" y="0"/>
            <a:chExt cx="82656" cy="223403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773821">
            <a:off x="3741572" y="-4834013"/>
            <a:ext cx="313833" cy="8482349"/>
            <a:chOff x="0" y="0"/>
            <a:chExt cx="82656" cy="223403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5428085" y="2045728"/>
            <a:ext cx="1507231" cy="1519225"/>
          </a:xfrm>
          <a:custGeom>
            <a:avLst/>
            <a:gdLst/>
            <a:ahLst/>
            <a:cxnLst/>
            <a:rect r="r" b="b" t="t" l="l"/>
            <a:pathLst>
              <a:path h="1519225" w="1507231">
                <a:moveTo>
                  <a:pt x="0" y="0"/>
                </a:moveTo>
                <a:lnTo>
                  <a:pt x="1507231" y="0"/>
                </a:lnTo>
                <a:lnTo>
                  <a:pt x="1507231" y="1519224"/>
                </a:lnTo>
                <a:lnTo>
                  <a:pt x="0" y="15192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463770" y="3793552"/>
            <a:ext cx="5435861" cy="2109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02"/>
              </a:lnSpc>
            </a:pPr>
            <a:r>
              <a:rPr lang="en-US" sz="8174" spc="882">
                <a:solidFill>
                  <a:srgbClr val="231F20"/>
                </a:solidFill>
                <a:latin typeface="Codec Pro ExtraBold"/>
              </a:rPr>
              <a:t>THANK YOU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529584" y="5998322"/>
            <a:ext cx="5857379" cy="890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68"/>
              </a:lnSpc>
            </a:pPr>
            <a:r>
              <a:rPr lang="en-US" sz="2477">
                <a:solidFill>
                  <a:srgbClr val="000000"/>
                </a:solidFill>
                <a:latin typeface="Montserrat Light Bold"/>
              </a:rPr>
              <a:t>Giovanni Tempesta</a:t>
            </a:r>
          </a:p>
          <a:p>
            <a:pPr>
              <a:lnSpc>
                <a:spcPts val="3468"/>
              </a:lnSpc>
            </a:pPr>
            <a:r>
              <a:rPr lang="en-US" sz="2477">
                <a:solidFill>
                  <a:srgbClr val="000000"/>
                </a:solidFill>
                <a:latin typeface="Montserrat Light Bold"/>
              </a:rPr>
              <a:t>Michele Di Carlo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351763" y="-369055"/>
            <a:ext cx="3086100" cy="11299900"/>
            <a:chOff x="0" y="0"/>
            <a:chExt cx="812800" cy="29761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2976105"/>
            </a:xfrm>
            <a:custGeom>
              <a:avLst/>
              <a:gdLst/>
              <a:ahLst/>
              <a:cxnLst/>
              <a:rect r="r" b="b" t="t" l="l"/>
              <a:pathLst>
                <a:path h="297610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4259302"/>
            <a:ext cx="3239790" cy="1534850"/>
          </a:xfrm>
          <a:custGeom>
            <a:avLst/>
            <a:gdLst/>
            <a:ahLst/>
            <a:cxnLst/>
            <a:rect r="r" b="b" t="t" l="l"/>
            <a:pathLst>
              <a:path h="1534850" w="3239790">
                <a:moveTo>
                  <a:pt x="0" y="0"/>
                </a:moveTo>
                <a:lnTo>
                  <a:pt x="3239790" y="0"/>
                </a:lnTo>
                <a:lnTo>
                  <a:pt x="3239790" y="1534850"/>
                </a:lnTo>
                <a:lnTo>
                  <a:pt x="0" y="15348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145788" y="1456237"/>
            <a:ext cx="9996424" cy="8830763"/>
          </a:xfrm>
          <a:custGeom>
            <a:avLst/>
            <a:gdLst/>
            <a:ahLst/>
            <a:cxnLst/>
            <a:rect r="r" b="b" t="t" l="l"/>
            <a:pathLst>
              <a:path h="8830763" w="9996424">
                <a:moveTo>
                  <a:pt x="0" y="0"/>
                </a:moveTo>
                <a:lnTo>
                  <a:pt x="9996424" y="0"/>
                </a:lnTo>
                <a:lnTo>
                  <a:pt x="9996424" y="8830763"/>
                </a:lnTo>
                <a:lnTo>
                  <a:pt x="0" y="88307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534205" y="2484155"/>
            <a:ext cx="1442567" cy="1442567"/>
          </a:xfrm>
          <a:custGeom>
            <a:avLst/>
            <a:gdLst/>
            <a:ahLst/>
            <a:cxnLst/>
            <a:rect r="r" b="b" t="t" l="l"/>
            <a:pathLst>
              <a:path h="1442567" w="1442567">
                <a:moveTo>
                  <a:pt x="0" y="0"/>
                </a:moveTo>
                <a:lnTo>
                  <a:pt x="1442566" y="0"/>
                </a:lnTo>
                <a:lnTo>
                  <a:pt x="1442566" y="1442567"/>
                </a:lnTo>
                <a:lnTo>
                  <a:pt x="0" y="14425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641833" y="5871618"/>
            <a:ext cx="1334938" cy="1334938"/>
          </a:xfrm>
          <a:custGeom>
            <a:avLst/>
            <a:gdLst/>
            <a:ahLst/>
            <a:cxnLst/>
            <a:rect r="r" b="b" t="t" l="l"/>
            <a:pathLst>
              <a:path h="1334938" w="1334938">
                <a:moveTo>
                  <a:pt x="0" y="0"/>
                </a:moveTo>
                <a:lnTo>
                  <a:pt x="1334938" y="0"/>
                </a:lnTo>
                <a:lnTo>
                  <a:pt x="1334938" y="1334938"/>
                </a:lnTo>
                <a:lnTo>
                  <a:pt x="0" y="13349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266841" y="4298197"/>
            <a:ext cx="2084922" cy="1200003"/>
          </a:xfrm>
          <a:custGeom>
            <a:avLst/>
            <a:gdLst/>
            <a:ahLst/>
            <a:cxnLst/>
            <a:rect r="r" b="b" t="t" l="l"/>
            <a:pathLst>
              <a:path h="1200003" w="2084922">
                <a:moveTo>
                  <a:pt x="0" y="0"/>
                </a:moveTo>
                <a:lnTo>
                  <a:pt x="2084922" y="0"/>
                </a:lnTo>
                <a:lnTo>
                  <a:pt x="2084922" y="1200003"/>
                </a:lnTo>
                <a:lnTo>
                  <a:pt x="0" y="120000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142366" y="16865"/>
            <a:ext cx="6003268" cy="1439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58"/>
              </a:lnSpc>
            </a:pPr>
            <a:r>
              <a:rPr lang="en-US" sz="7868" spc="771">
                <a:solidFill>
                  <a:srgbClr val="231F20"/>
                </a:solidFill>
                <a:latin typeface="Codec Pro ExtraBold"/>
              </a:rPr>
              <a:t>PROPOSAL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537" r="0" b="-562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02205" y="3046560"/>
            <a:ext cx="11083591" cy="3850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76"/>
              </a:lnSpc>
            </a:pPr>
            <a:r>
              <a:rPr lang="en-US" sz="10707" spc="1049">
                <a:solidFill>
                  <a:srgbClr val="FFFFFF"/>
                </a:solidFill>
                <a:latin typeface="Codec Pro ExtraBold"/>
              </a:rPr>
              <a:t>RELATED WORKS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369362"/>
            <a:ext cx="5226226" cy="4768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6"/>
              </a:lnSpc>
            </a:pPr>
            <a:r>
              <a:rPr lang="en-US" sz="1736" spc="170">
                <a:solidFill>
                  <a:srgbClr val="231F20"/>
                </a:solidFill>
                <a:latin typeface="Open Sauce"/>
              </a:rPr>
              <a:t>The research "FoodPrintDB" by Gigantelli Alberto and Iacovazzi Antonio Raffaele aimed to create a comprehensive database of ingredients and recipes for future food recommendation systems, focusing on high-quality, reliable information with a special emphasis on sustainability. The database offers valuable insights into sustainability, facilitating the identification of sustainable alternatives for specific recipes. The parameters considered</a:t>
            </a:r>
          </a:p>
          <a:p>
            <a:pPr marL="0" indent="0" lvl="0">
              <a:lnSpc>
                <a:spcPts val="2396"/>
              </a:lnSpc>
              <a:spcBef>
                <a:spcPct val="0"/>
              </a:spcBef>
            </a:pPr>
            <a:r>
              <a:rPr lang="en-US" sz="1736" spc="170">
                <a:solidFill>
                  <a:srgbClr val="231F20"/>
                </a:solidFill>
                <a:latin typeface="Open Sauce"/>
              </a:rPr>
              <a:t>to evaluate sustainability were the Carbon Foot Print and the Water Foot Print.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42508" y="-6002538"/>
            <a:ext cx="8637895" cy="863789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37915" y="662125"/>
            <a:ext cx="5505595" cy="1058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56"/>
              </a:lnSpc>
              <a:spcBef>
                <a:spcPct val="0"/>
              </a:spcBef>
            </a:pPr>
            <a:r>
              <a:rPr lang="en-US" sz="5765" spc="565">
                <a:solidFill>
                  <a:srgbClr val="FFFFFF"/>
                </a:solidFill>
                <a:latin typeface="Codec Pro ExtraBold"/>
              </a:rPr>
              <a:t>FoodPrintDB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320524" y="4145847"/>
            <a:ext cx="6936517" cy="76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The first version of the database was originally released by two other colleagues, </a:t>
            </a:r>
            <a:r>
              <a:rPr lang="en-US" sz="1489" spc="145">
                <a:solidFill>
                  <a:srgbClr val="231F20"/>
                </a:solidFill>
                <a:latin typeface="Open Sauce"/>
              </a:rPr>
              <a:t>Matteo Fusillo and Salvatore Amoruso, as support for their recommendation system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320524" y="3631406"/>
            <a:ext cx="7213777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First Version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20524" y="6087064"/>
            <a:ext cx="7465551" cy="76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55"/>
              </a:lnSpc>
              <a:spcBef>
                <a:spcPct val="0"/>
              </a:spcBef>
            </a:pPr>
            <a:r>
              <a:rPr lang="en-US" sz="1489" spc="145">
                <a:solidFill>
                  <a:srgbClr val="231F20"/>
                </a:solidFill>
                <a:latin typeface="Open Sauce"/>
              </a:rPr>
              <a:t>Subsequently, additional information from the SU-EATABLE Life database was </a:t>
            </a:r>
            <a:r>
              <a:rPr lang="en-US" sz="1489" spc="145">
                <a:solidFill>
                  <a:srgbClr val="231F20"/>
                </a:solidFill>
                <a:latin typeface="Open Sauce"/>
              </a:rPr>
              <a:t>integrated into this initial version. In particular, the Carbon Foot Print and Water Foot Print values were added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20524" y="5577207"/>
            <a:ext cx="6199295" cy="37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199"/>
              </a:lnSpc>
              <a:spcBef>
                <a:spcPct val="0"/>
              </a:spcBef>
            </a:pPr>
            <a:r>
              <a:rPr lang="en-US" sz="2318" spc="227">
                <a:solidFill>
                  <a:srgbClr val="397D5A"/>
                </a:solidFill>
                <a:latin typeface="Open Sauce Bold"/>
              </a:rPr>
              <a:t>Second Version</a:t>
            </a:r>
          </a:p>
        </p:txBody>
      </p:sp>
      <p:grpSp>
        <p:nvGrpSpPr>
          <p:cNvPr name="Group 11" id="11"/>
          <p:cNvGrpSpPr/>
          <p:nvPr/>
        </p:nvGrpSpPr>
        <p:grpSpPr>
          <a:xfrm rot="-5400000">
            <a:off x="11903599" y="1489306"/>
            <a:ext cx="47625" cy="7213777"/>
            <a:chOff x="0" y="0"/>
            <a:chExt cx="14150" cy="214333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-5400000">
            <a:off x="11903599" y="3430522"/>
            <a:ext cx="47625" cy="7213777"/>
            <a:chOff x="0" y="0"/>
            <a:chExt cx="14150" cy="214333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150" cy="2143339"/>
            </a:xfrm>
            <a:custGeom>
              <a:avLst/>
              <a:gdLst/>
              <a:ahLst/>
              <a:cxnLst/>
              <a:rect r="r" b="b" t="t" l="l"/>
              <a:pathLst>
                <a:path h="2143339" w="14150">
                  <a:moveTo>
                    <a:pt x="0" y="0"/>
                  </a:moveTo>
                  <a:lnTo>
                    <a:pt x="14150" y="0"/>
                  </a:lnTo>
                  <a:lnTo>
                    <a:pt x="14150" y="2143339"/>
                  </a:lnTo>
                  <a:lnTo>
                    <a:pt x="0" y="2143339"/>
                  </a:lnTo>
                  <a:close/>
                </a:path>
              </a:pathLst>
            </a:custGeom>
            <a:solidFill>
              <a:srgbClr val="00924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4150" cy="2162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DAF74MZ5ix4</dc:identifier>
  <dcterms:modified xsi:type="dcterms:W3CDTF">2011-08-01T06:04:30Z</dcterms:modified>
  <cp:revision>1</cp:revision>
  <dc:title>Sustainameal</dc:title>
</cp:coreProperties>
</file>

<file path=docProps/thumbnail.jpeg>
</file>